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4"/>
  </p:notesMasterIdLst>
  <p:handoutMasterIdLst>
    <p:handoutMasterId r:id="rId55"/>
  </p:handoutMasterIdLst>
  <p:sldIdLst>
    <p:sldId id="256"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57" r:id="rId22"/>
    <p:sldId id="258" r:id="rId23"/>
    <p:sldId id="259" r:id="rId24"/>
    <p:sldId id="277" r:id="rId25"/>
    <p:sldId id="280" r:id="rId26"/>
    <p:sldId id="281" r:id="rId27"/>
    <p:sldId id="282" r:id="rId28"/>
    <p:sldId id="283" r:id="rId29"/>
    <p:sldId id="284" r:id="rId30"/>
    <p:sldId id="278" r:id="rId31"/>
    <p:sldId id="279" r:id="rId32"/>
    <p:sldId id="276"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9144000" cy="6858000" type="screen4x3"/>
  <p:notesSz cx="6858000" cy="9144000"/>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1382" y="72"/>
      </p:cViewPr>
      <p:guideLst>
        <p:guide orient="horz" pos="2160"/>
        <p:guide pos="2880"/>
      </p:guideLst>
    </p:cSldViewPr>
  </p:slideViewPr>
  <p:notesTextViewPr>
    <p:cViewPr>
      <p:scale>
        <a:sx n="1" d="1"/>
        <a:sy n="1" d="1"/>
      </p:scale>
      <p:origin x="0" y="0"/>
    </p:cViewPr>
  </p:notesTextViewPr>
  <p:notesViewPr>
    <p:cSldViewPr snapToGrid="0" showGuides="1">
      <p:cViewPr varScale="1">
        <p:scale>
          <a:sx n="99" d="100"/>
          <a:sy n="99" d="100"/>
        </p:scale>
        <p:origin x="357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91C0301E-2321-4F52-B85E-5901506D265C}" type="datetime1">
              <a:rPr lang="zh-CN" altLang="en-US" smtClean="0">
                <a:latin typeface="微软雅黑" panose="020B0503020204020204" pitchFamily="34" charset="-122"/>
                <a:ea typeface="微软雅黑" panose="020B0503020204020204" pitchFamily="34" charset="-122"/>
              </a:rPr>
              <a:pPr algn="r" rtl="0"/>
              <a:t>2018/4/1</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06834459-7356-44BF-850D-8B30C4FB3B6B}" type="slidenum">
              <a:rPr lang="en-US" altLang="zh-CN" smtClean="0">
                <a:latin typeface="微软雅黑" panose="020B0503020204020204" pitchFamily="34" charset="-122"/>
                <a:ea typeface="微软雅黑" panose="020B0503020204020204" pitchFamily="34" charset="-122"/>
              </a:rPr>
              <a:pPr algn="r" rtl="0"/>
              <a:t>‹#›</a:t>
            </a:fld>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atin typeface="微软雅黑" panose="020B0503020204020204" pitchFamily="34" charset="-122"/>
                <a:ea typeface="微软雅黑" panose="020B0503020204020204" pitchFamily="34" charset="-122"/>
              </a:defRPr>
            </a:lvl1pPr>
          </a:lstStyle>
          <a:p>
            <a:fld id="{229B22C3-6CB1-491B-AD00-E0837F23A3F3}" type="datetime1">
              <a:rPr lang="zh-CN" altLang="en-US" smtClean="0"/>
              <a:pPr/>
              <a:t>2018/4/1</a:t>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atin typeface="微软雅黑" panose="020B0503020204020204" pitchFamily="34" charset="-122"/>
                <a:ea typeface="微软雅黑" panose="020B0503020204020204" pitchFamily="34" charset="-122"/>
              </a:defRPr>
            </a:lvl1pPr>
          </a:lstStyle>
          <a:p>
            <a:fld id="{0A3C37BE-C303-496D-B5CD-85F2937540FC}" type="slidenum">
              <a:rPr lang="en-US" altLang="zh-CN" smtClean="0"/>
              <a:pPr/>
              <a:t>‹#›</a:t>
            </a:fld>
            <a:endParaRPr lang="en-US" altLang="zh-CN"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A3C37BE-C303-496D-B5CD-85F2937540FC}" type="slidenum">
              <a:rPr lang="en-US" altLang="zh-CN" smtClean="0"/>
              <a:pPr/>
              <a:t>1</a:t>
            </a:fld>
            <a:endParaRPr lang="en-US" altLang="zh-CN" dirty="0"/>
          </a:p>
        </p:txBody>
      </p:sp>
    </p:spTree>
    <p:extLst>
      <p:ext uri="{BB962C8B-B14F-4D97-AF65-F5344CB8AC3E}">
        <p14:creationId xmlns:p14="http://schemas.microsoft.com/office/powerpoint/2010/main" val="8490571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p>
        </p:txBody>
      </p:sp>
      <p:sp>
        <p:nvSpPr>
          <p:cNvPr id="2" name="标题 1"/>
          <p:cNvSpPr>
            <a:spLocks noGrp="1"/>
          </p:cNvSpPr>
          <p:nvPr>
            <p:ph type="ctrTitle"/>
          </p:nvPr>
        </p:nvSpPr>
        <p:spPr>
          <a:xfrm>
            <a:off x="828675" y="2292095"/>
            <a:ext cx="7572375" cy="2219691"/>
          </a:xfrm>
        </p:spPr>
        <p:txBody>
          <a:bodyPr rtlCol="0" anchor="ctr">
            <a:normAutofit/>
          </a:bodyPr>
          <a:lstStyle>
            <a:lvl1pPr algn="l" rtl="0">
              <a:defRPr sz="4400" cap="all"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4" y="4511785"/>
            <a:ext cx="7572376" cy="955565"/>
          </a:xfrm>
        </p:spPr>
        <p:txBody>
          <a:bodyPr rtlCol="0">
            <a:normAutofit/>
          </a:bodyPr>
          <a:lstStyle>
            <a:lvl1pPr marL="0" indent="0" algn="l" rtl="0">
              <a:spcBef>
                <a:spcPts val="0"/>
              </a:spcBef>
              <a:buNone/>
              <a:defRPr sz="18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7392AAC-879E-4B39-8824-AF6B730A809E}"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pic>
        <p:nvPicPr>
          <p:cNvPr id="11" name="图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4"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3491003" y="1600200"/>
            <a:ext cx="4823184" cy="4572001"/>
          </a:xfrm>
        </p:spPr>
        <p:txBody>
          <a:bodyPr tIns="1188720" rtlCol="0">
            <a:normAutofit/>
          </a:bodyPr>
          <a:lstStyle>
            <a:lvl1pPr marL="0" indent="0" algn="ctr" rtl="0">
              <a:buNone/>
              <a:defRPr sz="20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28675" y="1600200"/>
            <a:ext cx="2547747" cy="4572000"/>
          </a:xfrm>
        </p:spPr>
        <p:txBody>
          <a:bodyPr rtlCol="0">
            <a:normAutofit/>
          </a:bodyPr>
          <a:lstStyle>
            <a:lvl1pPr marL="0" indent="0" algn="l" rtl="0">
              <a:spcBef>
                <a:spcPts val="1200"/>
              </a:spcBef>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7118C275-B304-48F5-8C4F-015CBCF4E7C1}" type="datetime1">
              <a:rPr lang="zh-CN" altLang="en-US" smtClean="0"/>
              <a:pPr/>
              <a:t>2018/4/1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8791AA9-DDCB-4BA8-AD1D-963A3AA00622}"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7029450" y="365125"/>
            <a:ext cx="1285875" cy="5811838"/>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28675" y="365125"/>
            <a:ext cx="6074172" cy="5811838"/>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9170426F-E661-472B-BE42-25E072CD46D9}"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grpSp>
        <p:nvGrpSpPr>
          <p:cNvPr id="7" name="组 6"/>
          <p:cNvGrpSpPr/>
          <p:nvPr/>
        </p:nvGrpSpPr>
        <p:grpSpPr>
          <a:xfrm rot="5400000">
            <a:off x="4181447" y="3239394"/>
            <a:ext cx="5632704" cy="63302"/>
            <a:chOff x="1073150" y="1219201"/>
            <a:chExt cx="10058400" cy="63125"/>
          </a:xfrm>
        </p:grpSpPr>
        <p:cxnSp>
          <p:nvCxnSpPr>
            <p:cNvPr id="8" name="直接连接符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BA78444-6099-4C0A-A3A9-C6F3C5D7F289}"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包含图片的标题幻灯片">
    <p:spTree>
      <p:nvGrpSpPr>
        <p:cNvPr id="1" name=""/>
        <p:cNvGrpSpPr/>
        <p:nvPr/>
      </p:nvGrpSpPr>
      <p:grpSpPr>
        <a:xfrm>
          <a:off x="0" y="0"/>
          <a:ext cx="0" cy="0"/>
          <a:chOff x="0" y="0"/>
          <a:chExt cx="0" cy="0"/>
        </a:xfrm>
      </p:grpSpPr>
      <p:grpSp>
        <p:nvGrpSpPr>
          <p:cNvPr id="13" name="组 12"/>
          <p:cNvGrpSpPr/>
          <p:nvPr/>
        </p:nvGrpSpPr>
        <p:grpSpPr>
          <a:xfrm rot="10800000">
            <a:off x="0" y="5645511"/>
            <a:ext cx="9144000" cy="63125"/>
            <a:chOff x="507492" y="1501519"/>
            <a:chExt cx="8129016" cy="63125"/>
          </a:xfrm>
        </p:grpSpPr>
        <p:cxnSp>
          <p:nvCxnSpPr>
            <p:cNvPr id="17" name="直接连接符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组 13"/>
          <p:cNvGrpSpPr/>
          <p:nvPr/>
        </p:nvGrpSpPr>
        <p:grpSpPr>
          <a:xfrm>
            <a:off x="0" y="1143001"/>
            <a:ext cx="9144000" cy="63125"/>
            <a:chOff x="507492" y="1501519"/>
            <a:chExt cx="8129016" cy="63125"/>
          </a:xfrm>
        </p:grpSpPr>
        <p:cxnSp>
          <p:nvCxnSpPr>
            <p:cNvPr id="15" name="直接连接符​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8" name="矩形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28675" y="2292095"/>
            <a:ext cx="4300538" cy="2219691"/>
          </a:xfrm>
        </p:spPr>
        <p:txBody>
          <a:bodyPr rtlCol="0" anchor="ctr">
            <a:normAutofit/>
          </a:bodyPr>
          <a:lstStyle>
            <a:lvl1pPr algn="l" rtl="0">
              <a:defRPr sz="4400" cap="all" baseline="0">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828675" y="4511785"/>
            <a:ext cx="4300538" cy="955565"/>
          </a:xfrm>
        </p:spPr>
        <p:txBody>
          <a:bodyPr rtlCol="0">
            <a:normAutofit/>
          </a:bodyPr>
          <a:lstStyle>
            <a:lvl1pPr marL="0" indent="0" algn="l" rtl="0">
              <a:spcBef>
                <a:spcPts val="0"/>
              </a:spcBef>
              <a:buNone/>
              <a:defRPr sz="1800">
                <a:latin typeface="微软雅黑" panose="020B0503020204020204" pitchFamily="34" charset="-122"/>
                <a:ea typeface="微软雅黑" panose="020B0503020204020204" pitchFamily="34" charset="-122"/>
              </a:defRPr>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noProof="0"/>
              <a:t>单击此处编辑母版副标题样式</a:t>
            </a:r>
            <a:endParaRPr lang="zh-CN" altLang="en-US" noProof="0" dirty="0"/>
          </a:p>
        </p:txBody>
      </p:sp>
      <p:pic>
        <p:nvPicPr>
          <p:cNvPr id="10" name="图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0" y="0"/>
            <a:ext cx="1310643" cy="2292094"/>
          </a:xfrm>
          <a:prstGeom prst="rect">
            <a:avLst/>
          </a:prstGeom>
        </p:spPr>
      </p:pic>
      <p:sp>
        <p:nvSpPr>
          <p:cNvPr id="11" name="图片占位符 10"/>
          <p:cNvSpPr>
            <a:spLocks noGrp="1"/>
          </p:cNvSpPr>
          <p:nvPr>
            <p:ph type="pic" sz="quarter" idx="13"/>
          </p:nvPr>
        </p:nvSpPr>
        <p:spPr>
          <a:xfrm>
            <a:off x="5235798" y="1310656"/>
            <a:ext cx="3908203" cy="4208604"/>
          </a:xfrm>
          <a:solidFill>
            <a:schemeClr val="tx1">
              <a:lumMod val="20000"/>
              <a:lumOff val="80000"/>
            </a:schemeClr>
          </a:solidFill>
        </p:spPr>
        <p:txBody>
          <a:bodyPr tIns="1005840"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noProof="0"/>
              <a:t>单击图标添加图片</a:t>
            </a:r>
            <a:endParaRPr lang="zh-CN" altLang="en-US" noProof="0" dirty="0"/>
          </a:p>
        </p:txBody>
      </p:sp>
      <p:sp>
        <p:nvSpPr>
          <p:cNvPr id="19" name="说明文字"/>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r>
              <a:rPr lang="zh-CN" altLang="en-US" sz="1200" b="1" i="1" noProof="0" dirty="0">
                <a:latin typeface="微软雅黑" panose="020B0503020204020204" pitchFamily="34" charset="-122"/>
                <a:ea typeface="微软雅黑" panose="020B0503020204020204" pitchFamily="34" charset="-122"/>
                <a:cs typeface="Arial" pitchFamily="34" charset="0"/>
              </a:rPr>
              <a:t>注意：</a:t>
            </a:r>
          </a:p>
          <a:p>
            <a:pPr rtl="0"/>
            <a:r>
              <a:rPr lang="zh-CN" altLang="en-US" sz="1200" i="1" noProof="0" dirty="0">
                <a:latin typeface="微软雅黑" panose="020B0503020204020204" pitchFamily="34" charset="-122"/>
                <a:ea typeface="微软雅黑" panose="020B0503020204020204" pitchFamily="34" charset="-122"/>
                <a:cs typeface="Arial" pitchFamily="34" charset="0"/>
              </a:rPr>
              <a:t>若要更改此幻灯片上的图像，请选择该图片，并将其删除。然后单击占位符中的图片图标以插入自己的图像。</a:t>
            </a: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组 7"/>
          <p:cNvGrpSpPr/>
          <p:nvPr/>
        </p:nvGrpSpPr>
        <p:grpSpPr>
          <a:xfrm>
            <a:off x="0" y="2514601"/>
            <a:ext cx="9144000" cy="3194035"/>
            <a:chOff x="647402" y="2514600"/>
            <a:chExt cx="10838688" cy="3194035"/>
          </a:xfrm>
        </p:grpSpPr>
        <p:grpSp>
          <p:nvGrpSpPr>
            <p:cNvPr id="9" name="组 8"/>
            <p:cNvGrpSpPr/>
            <p:nvPr/>
          </p:nvGrpSpPr>
          <p:grpSpPr>
            <a:xfrm>
              <a:off x="647402" y="2514600"/>
              <a:ext cx="10838688" cy="63125"/>
              <a:chOff x="507492" y="1501519"/>
              <a:chExt cx="8129016" cy="63125"/>
            </a:xfrm>
          </p:grpSpPr>
          <p:cxnSp>
            <p:nvCxnSpPr>
              <p:cNvPr id="14" name="直接连接符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微软雅黑" panose="020B0503020204020204" pitchFamily="34" charset="-122"/>
                <a:ea typeface="微软雅黑" panose="020B0503020204020204" pitchFamily="34" charset="-122"/>
              </a:endParaRPr>
            </a:p>
          </p:txBody>
        </p:sp>
        <p:grpSp>
          <p:nvGrpSpPr>
            <p:cNvPr id="11" name="组 10"/>
            <p:cNvGrpSpPr/>
            <p:nvPr/>
          </p:nvGrpSpPr>
          <p:grpSpPr>
            <a:xfrm rot="10800000">
              <a:off x="647402" y="5645510"/>
              <a:ext cx="10838688" cy="63125"/>
              <a:chOff x="507492" y="1501519"/>
              <a:chExt cx="8129016" cy="63125"/>
            </a:xfrm>
          </p:grpSpPr>
          <p:cxnSp>
            <p:nvCxnSpPr>
              <p:cNvPr id="12" name="直接连接符​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828675" y="2971806"/>
            <a:ext cx="7553324" cy="1684150"/>
          </a:xfrm>
        </p:spPr>
        <p:txBody>
          <a:bodyPr rtlCol="0" anchor="ctr">
            <a:normAutofit/>
          </a:bodyPr>
          <a:lstStyle>
            <a:lvl1pPr algn="l" rtl="0">
              <a:defRPr sz="4400" cap="all" baseline="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4655956"/>
            <a:ext cx="7553324" cy="509750"/>
          </a:xfrm>
        </p:spPr>
        <p:txBody>
          <a:bodyPr rtlCol="0">
            <a:normAutofit/>
          </a:bodyPr>
          <a:lstStyle>
            <a:lvl1pPr marL="0" indent="0" algn="l" rtl="0">
              <a:spcBef>
                <a:spcPts val="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AF5F6A19-70BF-4380-9A40-68C9536408C6}" type="datetime1">
              <a:rPr lang="zh-CN" altLang="en-US" smtClean="0"/>
              <a:pPr/>
              <a:t>2018/4/1</a:t>
            </a:fld>
            <a:endParaRPr lang="zh-CN" altLang="en-US" dirty="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pic>
        <p:nvPicPr>
          <p:cNvPr id="7" name="图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0"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828675"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vl9pPr algn="l" rtl="0">
              <a:defRPr/>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4629150" y="1600201"/>
            <a:ext cx="3686175" cy="4571999"/>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lgn="l" rtl="0">
              <a:defRPr>
                <a:latin typeface="微软雅黑" panose="020B0503020204020204" pitchFamily="34" charset="-122"/>
                <a:ea typeface="微软雅黑" panose="020B0503020204020204" pitchFamily="34" charset="-122"/>
              </a:defRPr>
            </a:lvl5pPr>
            <a:lvl6pPr algn="l" rtl="0">
              <a:defRPr/>
            </a:lvl6pPr>
            <a:lvl7pPr algn="l" rtl="0">
              <a:defRPr/>
            </a:lvl7pPr>
            <a:lvl8pPr algn="l" rtl="0">
              <a:defRPr/>
            </a:lvl8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dirty="0"/>
              <a:t>​</a:t>
            </a:r>
            <a:fld id="{6017EB90-196C-4C15-BD31-13E0E0436C73}" type="datetime1">
              <a:rPr lang="zh-CN" altLang="en-US" smtClean="0"/>
              <a:pPr/>
              <a:t>2018/4/1</a:t>
            </a:fld>
            <a:r>
              <a:rPr lang="zh-CN" altLang="en-US" dirty="0"/>
              <a:t>​</a:t>
            </a:r>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28675"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4" name="内容占位符 3"/>
          <p:cNvSpPr>
            <a:spLocks noGrp="1"/>
          </p:cNvSpPr>
          <p:nvPr>
            <p:ph sz="half" idx="2"/>
          </p:nvPr>
        </p:nvSpPr>
        <p:spPr>
          <a:xfrm>
            <a:off x="828675"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4624583" y="1600201"/>
            <a:ext cx="3689604" cy="823911"/>
          </a:xfrm>
        </p:spPr>
        <p:txBody>
          <a:bodyPr rtlCol="0" anchor="ctr"/>
          <a:lstStyle>
            <a:lvl1pPr marL="0" indent="0" algn="l" rtl="0">
              <a:spcBef>
                <a:spcPts val="0"/>
              </a:spcBef>
              <a:buNone/>
              <a:defRPr sz="2400" b="1">
                <a:latin typeface="微软雅黑" panose="020B0503020204020204" pitchFamily="34" charset="-122"/>
                <a:ea typeface="微软雅黑" panose="020B0503020204020204" pitchFamily="34" charset="-122"/>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noProof="0"/>
              <a:t>编辑母版文本样式</a:t>
            </a:r>
          </a:p>
        </p:txBody>
      </p:sp>
      <p:sp>
        <p:nvSpPr>
          <p:cNvPr id="6" name="内容占位符 5"/>
          <p:cNvSpPr>
            <a:spLocks noGrp="1"/>
          </p:cNvSpPr>
          <p:nvPr>
            <p:ph sz="quarter" idx="4"/>
          </p:nvPr>
        </p:nvSpPr>
        <p:spPr>
          <a:xfrm>
            <a:off x="4624583" y="2424112"/>
            <a:ext cx="3689604" cy="3748088"/>
          </a:xfrm>
        </p:spPr>
        <p:txBody>
          <a:bodyPr rtlCol="0"/>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C2EC0F41-B48F-4298-A7F6-618EB9D22195}" type="datetime1">
              <a:rPr lang="zh-CN" altLang="en-US" smtClean="0"/>
              <a:pPr/>
              <a:t>2018/4/1</a:t>
            </a:fld>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9" name="灯片编号占位符 8"/>
          <p:cNvSpPr>
            <a:spLocks noGrp="1"/>
          </p:cNvSpPr>
          <p:nvPr>
            <p:ph type="sldNum" sz="quarter" idx="12"/>
          </p:nvPr>
        </p:nvSpPr>
        <p:spPr/>
        <p:txBody>
          <a:bodyPr rtlCol="0"/>
          <a:lstStyle>
            <a:lvl1pPr algn="r">
              <a:defRPr>
                <a:latin typeface="微软雅黑" panose="020B0503020204020204" pitchFamily="34" charset="-122"/>
                <a:ea typeface="微软雅黑" panose="020B0503020204020204" pitchFamily="34" charset="-122"/>
              </a:defRPr>
            </a:lvl1pPr>
          </a:lstStyle>
          <a:p>
            <a:fld id="{0FF54DE5-C571-48E8-A5BC-B369434E2F44}" type="slidenum">
              <a:rPr lang="en-US" altLang="zh-CN" smtClean="0"/>
              <a:pPr/>
              <a:t>‹#›</a:t>
            </a:fld>
            <a:endParaRPr lang="zh-CN" altLang="en-US"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7DB2D836-56E8-4B15-857C-14B1A5B3B67B}" type="datetime1">
              <a:rPr lang="zh-CN" altLang="en-US" smtClean="0"/>
              <a:pPr/>
              <a:t>2018/4/1</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038D929F-7D8C-4CC3-8AC7-BB9B8FE2DEBF}" type="datetime1">
              <a:rPr lang="zh-CN" altLang="en-US" smtClean="0"/>
              <a:pPr/>
              <a:t>2018/4/1</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b"/>
          <a:lstStyle>
            <a:lvl1pPr algn="l" rtl="0">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231386" y="1600200"/>
            <a:ext cx="4083939" cy="4572001"/>
          </a:xfrm>
        </p:spPr>
        <p:txBody>
          <a:bodyPr rtlCol="0">
            <a:normAutofit/>
          </a:bodyPr>
          <a:lstStyle>
            <a:lvl1pPr algn="l" rtl="0">
              <a:defRPr sz="2000"/>
            </a:lvl1pPr>
            <a:lvl2pPr algn="l" rtl="0">
              <a:defRPr sz="16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828675" y="1600200"/>
            <a:ext cx="3288411" cy="4572000"/>
          </a:xfrm>
        </p:spPr>
        <p:txBody>
          <a:bodyPr rtlCol="0">
            <a:normAutofit/>
          </a:bodyPr>
          <a:lstStyle>
            <a:lvl1pPr marL="0" indent="0" algn="l" rtl="0">
              <a:spcBef>
                <a:spcPts val="1200"/>
              </a:spcBef>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vl1pPr>
          </a:lstStyle>
          <a:p>
            <a:fld id="{F7892ACC-8BC8-4C9E-9D2B-0669DA5038B6}" type="datetime1">
              <a:rPr lang="zh-CN" altLang="en-US" smtClean="0"/>
              <a:pPr/>
              <a:t>2018/4/1</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lvl1pPr algn="r">
              <a:defRPr/>
            </a:lvl1pPr>
          </a:lstStyle>
          <a:p>
            <a:fld id="{0FF54DE5-C571-48E8-A5BC-B369434E2F44}" type="slidenum">
              <a:rPr lang="en-US" altLang="zh-CN" smtClean="0"/>
              <a:pPr/>
              <a:t>‹#›</a:t>
            </a:fld>
            <a:endParaRPr lang="en-US" altLang="zh-CN"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28675" y="76200"/>
            <a:ext cx="7485512" cy="1096962"/>
          </a:xfrm>
          <a:prstGeom prst="rect">
            <a:avLst/>
          </a:prstGeom>
        </p:spPr>
        <p:txBody>
          <a:bodyPr vert="horz" lIns="0" tIns="45720" rIns="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a:p>
            <a:pPr lvl="5" rtl="0"/>
            <a:r>
              <a:rPr lang="zh-CN" altLang="en-US" noProof="0" dirty="0"/>
              <a:t>第六级</a:t>
            </a:r>
          </a:p>
          <a:p>
            <a:pPr lvl="6" rtl="0"/>
            <a:r>
              <a:rPr lang="zh-CN" altLang="en-US" noProof="0" dirty="0"/>
              <a:t>第七级</a:t>
            </a:r>
          </a:p>
          <a:p>
            <a:pPr lvl="7" rtl="0"/>
            <a:r>
              <a:rPr lang="zh-CN" altLang="en-US" noProof="0" dirty="0"/>
              <a:t>第八级</a:t>
            </a:r>
          </a:p>
          <a:p>
            <a:pPr lvl="8" rtl="0"/>
            <a:r>
              <a:rPr lang="zh-CN" altLang="en-US" noProof="0" dirty="0"/>
              <a:t>第九级</a:t>
            </a:r>
          </a:p>
        </p:txBody>
      </p:sp>
      <p:sp>
        <p:nvSpPr>
          <p:cNvPr id="4" name="日期占位符 3"/>
          <p:cNvSpPr>
            <a:spLocks noGrp="1"/>
          </p:cNvSpPr>
          <p:nvPr>
            <p:ph type="dt" sz="half" idx="2"/>
          </p:nvPr>
        </p:nvSpPr>
        <p:spPr>
          <a:xfrm>
            <a:off x="828675" y="6356352"/>
            <a:ext cx="1372169"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r>
              <a:rPr lang="zh-CN" altLang="en-US" dirty="0"/>
              <a:t>​</a:t>
            </a:r>
            <a:fld id="{660B6A15-7713-4A08-BBFD-F297CCC2B976}" type="datetime1">
              <a:rPr lang="zh-CN" altLang="en-US" smtClean="0"/>
              <a:pPr/>
              <a:t>2018/4/1</a:t>
            </a:fld>
            <a:r>
              <a:rPr lang="zh-CN" altLang="en-US" dirty="0"/>
              <a:t>​</a:t>
            </a:r>
          </a:p>
        </p:txBody>
      </p:sp>
      <p:sp>
        <p:nvSpPr>
          <p:cNvPr id="5" name="页脚占位符 4"/>
          <p:cNvSpPr>
            <a:spLocks noGrp="1"/>
          </p:cNvSpPr>
          <p:nvPr>
            <p:ph type="ftr" sz="quarter" idx="3"/>
          </p:nvPr>
        </p:nvSpPr>
        <p:spPr>
          <a:xfrm>
            <a:off x="2200844" y="6356350"/>
            <a:ext cx="4742312" cy="365126"/>
          </a:xfrm>
          <a:prstGeom prst="rect">
            <a:avLst/>
          </a:prstGeom>
        </p:spPr>
        <p:txBody>
          <a:bodyPr vert="horz" lIns="0" tIns="45720" rIns="0" bIns="45720" rtlCol="0" anchor="ctr"/>
          <a:lstStyle>
            <a:lvl1pPr algn="ctr"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幻灯片编号占位符 5"/>
          <p:cNvSpPr>
            <a:spLocks noGrp="1"/>
          </p:cNvSpPr>
          <p:nvPr>
            <p:ph type="sldNum" sz="quarter" idx="4"/>
          </p:nvPr>
        </p:nvSpPr>
        <p:spPr>
          <a:xfrm>
            <a:off x="6942587" y="6356352"/>
            <a:ext cx="1371600" cy="365125"/>
          </a:xfrm>
          <a:prstGeom prst="rect">
            <a:avLst/>
          </a:prstGeom>
        </p:spPr>
        <p:txBody>
          <a:bodyPr vert="horz" lIns="0" tIns="45720" rIns="0" bIns="45720" rtlCol="0" anchor="ctr"/>
          <a:lstStyle>
            <a:lvl1pPr algn="l" rtl="0">
              <a:defRPr sz="1200">
                <a:solidFill>
                  <a:schemeClr val="tx1">
                    <a:lumMod val="60000"/>
                    <a:lumOff val="40000"/>
                  </a:schemeClr>
                </a:solidFill>
                <a:latin typeface="微软雅黑" panose="020B0503020204020204" pitchFamily="34" charset="-122"/>
                <a:ea typeface="微软雅黑" panose="020B0503020204020204" pitchFamily="34" charset="-122"/>
              </a:defRPr>
            </a:lvl1pPr>
          </a:lstStyle>
          <a:p>
            <a:pPr algn="r"/>
            <a:fld id="{0FF54DE5-C571-48E8-A5BC-B369434E2F44}" type="slidenum">
              <a:rPr lang="en-US" altLang="zh-CN" noProof="0" smtClean="0"/>
              <a:pPr algn="r"/>
              <a:t>‹#›</a:t>
            </a:fld>
            <a:endParaRPr lang="zh-CN" altLang="en-US" noProof="0" dirty="0"/>
          </a:p>
        </p:txBody>
      </p:sp>
      <p:grpSp>
        <p:nvGrpSpPr>
          <p:cNvPr id="15" name="组 14"/>
          <p:cNvGrpSpPr/>
          <p:nvPr/>
        </p:nvGrpSpPr>
        <p:grpSpPr>
          <a:xfrm>
            <a:off x="827532" y="1219202"/>
            <a:ext cx="7488936" cy="84403"/>
            <a:chOff x="1073150" y="1219201"/>
            <a:chExt cx="10058400" cy="63125"/>
          </a:xfrm>
        </p:grpSpPr>
        <p:cxnSp>
          <p:nvCxnSpPr>
            <p:cNvPr id="13" name="直接连接符​​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202336" y="2292094"/>
            <a:ext cx="5734050" cy="2219691"/>
          </a:xfrm>
        </p:spPr>
        <p:txBody>
          <a:bodyPr rtlCol="0" anchor="ctr"/>
          <a:lstStyle/>
          <a:p>
            <a:pPr rtl="0"/>
            <a:r>
              <a:rPr lang="en-US" altLang="zh-CN" dirty="0">
                <a:latin typeface="微软雅黑" panose="020B0503020204020204" pitchFamily="34" charset="-122"/>
                <a:ea typeface="微软雅黑" panose="020B0503020204020204" pitchFamily="34" charset="-122"/>
              </a:rPr>
              <a:t>Course Review</a:t>
            </a:r>
            <a:endParaRPr lang="en-US" dirty="0">
              <a:latin typeface="微软雅黑" panose="020B0503020204020204" pitchFamily="34" charset="-122"/>
              <a:ea typeface="微软雅黑" panose="020B0503020204020204" pitchFamily="34" charset="-122"/>
            </a:endParaRPr>
          </a:p>
        </p:txBody>
      </p:sp>
      <p:pic>
        <p:nvPicPr>
          <p:cNvPr id="4" name="图片占位符 3" descr="桌上一本打开的书，书架在背景中模糊显示" title="示例图片"/>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8BC64-C0DC-4E75-83FF-FBC247EF3DD2}"/>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E4F3D06F-6D45-42FA-84CC-730376B55EF7}"/>
              </a:ext>
            </a:extLst>
          </p:cNvPr>
          <p:cNvSpPr>
            <a:spLocks noGrp="1"/>
          </p:cNvSpPr>
          <p:nvPr>
            <p:ph idx="1"/>
          </p:nvPr>
        </p:nvSpPr>
        <p:spPr>
          <a:xfrm>
            <a:off x="828675" y="1600201"/>
            <a:ext cx="8129058" cy="584200"/>
          </a:xfrm>
        </p:spPr>
        <p:txBody>
          <a:bodyPr rtlCol="0">
            <a:normAutofit/>
          </a:bodyPr>
          <a:lstStyle/>
          <a:p>
            <a:pPr marL="0" indent="0">
              <a:lnSpc>
                <a:spcPct val="100000"/>
              </a:lnSpc>
              <a:buNone/>
            </a:pPr>
            <a:r>
              <a:rPr lang="en-US" altLang="zh-CN" sz="2400" dirty="0"/>
              <a:t>Comparison of Batch Sequential and </a:t>
            </a:r>
            <a:r>
              <a:rPr lang="zh-CN" altLang="zh-CN" sz="2400" dirty="0"/>
              <a:t>P</a:t>
            </a:r>
            <a:r>
              <a:rPr lang="en-US" altLang="zh-CN" sz="2400" dirty="0" err="1"/>
              <a:t>ipe</a:t>
            </a:r>
            <a:r>
              <a:rPr lang="en-US" altLang="zh-CN" sz="2400" dirty="0"/>
              <a:t>-and-Filter </a:t>
            </a:r>
          </a:p>
          <a:p>
            <a:pPr marL="0" indent="0">
              <a:buNone/>
            </a:pPr>
            <a:endParaRPr lang="en-US" dirty="0"/>
          </a:p>
        </p:txBody>
      </p:sp>
      <p:pic>
        <p:nvPicPr>
          <p:cNvPr id="5" name="图片 4" descr="屏幕快照 2018-02-27 下午9.00.27.png">
            <a:extLst>
              <a:ext uri="{FF2B5EF4-FFF2-40B4-BE49-F238E27FC236}">
                <a16:creationId xmlns:a16="http://schemas.microsoft.com/office/drawing/2014/main" id="{1F77D626-1001-4023-95BE-5315FECEC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52133"/>
            <a:ext cx="7178376" cy="1337734"/>
          </a:xfrm>
          <a:prstGeom prst="rect">
            <a:avLst/>
          </a:prstGeom>
        </p:spPr>
      </p:pic>
      <p:sp>
        <p:nvSpPr>
          <p:cNvPr id="6" name="文本框 5">
            <a:extLst>
              <a:ext uri="{FF2B5EF4-FFF2-40B4-BE49-F238E27FC236}">
                <a16:creationId xmlns:a16="http://schemas.microsoft.com/office/drawing/2014/main" id="{1441E98A-F918-48F3-9B3E-EE83F0DF239E}"/>
              </a:ext>
            </a:extLst>
          </p:cNvPr>
          <p:cNvSpPr txBox="1"/>
          <p:nvPr/>
        </p:nvSpPr>
        <p:spPr>
          <a:xfrm>
            <a:off x="3658632" y="3622087"/>
            <a:ext cx="1962204" cy="369332"/>
          </a:xfrm>
          <a:prstGeom prst="rect">
            <a:avLst/>
          </a:prstGeom>
          <a:noFill/>
        </p:spPr>
        <p:txBody>
          <a:bodyPr wrap="none" rtlCol="0">
            <a:spAutoFit/>
          </a:bodyPr>
          <a:lstStyle/>
          <a:p>
            <a:r>
              <a:rPr lang="en-US" altLang="zh-CN" dirty="0"/>
              <a:t>Batch Sequential</a:t>
            </a:r>
            <a:endParaRPr kumimoji="1" lang="zh-CN" altLang="en-US" dirty="0"/>
          </a:p>
        </p:txBody>
      </p:sp>
      <p:pic>
        <p:nvPicPr>
          <p:cNvPr id="7" name="图片 6" descr="屏幕快照 2018-02-27 下午9.00.31.png">
            <a:extLst>
              <a:ext uri="{FF2B5EF4-FFF2-40B4-BE49-F238E27FC236}">
                <a16:creationId xmlns:a16="http://schemas.microsoft.com/office/drawing/2014/main" id="{FD536D3F-284B-48E3-947F-C6E118B0A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4472046"/>
            <a:ext cx="7145866" cy="1143338"/>
          </a:xfrm>
          <a:prstGeom prst="rect">
            <a:avLst/>
          </a:prstGeom>
        </p:spPr>
      </p:pic>
      <p:sp>
        <p:nvSpPr>
          <p:cNvPr id="8" name="文本框 7">
            <a:extLst>
              <a:ext uri="{FF2B5EF4-FFF2-40B4-BE49-F238E27FC236}">
                <a16:creationId xmlns:a16="http://schemas.microsoft.com/office/drawing/2014/main" id="{CE0B6094-5F11-47BC-8865-578035C2266F}"/>
              </a:ext>
            </a:extLst>
          </p:cNvPr>
          <p:cNvSpPr txBox="1"/>
          <p:nvPr/>
        </p:nvSpPr>
        <p:spPr>
          <a:xfrm>
            <a:off x="3795399" y="5840323"/>
            <a:ext cx="1721177" cy="369332"/>
          </a:xfrm>
          <a:prstGeom prst="rect">
            <a:avLst/>
          </a:prstGeom>
          <a:noFill/>
        </p:spPr>
        <p:txBody>
          <a:bodyPr wrap="none" rtlCol="0">
            <a:spAutoFit/>
          </a:bodyPr>
          <a:lstStyle/>
          <a:p>
            <a:r>
              <a:rPr lang="zh-CN" altLang="zh-CN" dirty="0"/>
              <a:t>P</a:t>
            </a:r>
            <a:r>
              <a:rPr lang="en-US" altLang="zh-CN" dirty="0" err="1"/>
              <a:t>ipe</a:t>
            </a:r>
            <a:r>
              <a:rPr lang="en-US" altLang="zh-CN" dirty="0"/>
              <a:t>-and-Filter</a:t>
            </a:r>
            <a:endParaRPr kumimoji="1" lang="zh-CN" altLang="en-US" dirty="0"/>
          </a:p>
        </p:txBody>
      </p:sp>
    </p:spTree>
    <p:extLst>
      <p:ext uri="{BB962C8B-B14F-4D97-AF65-F5344CB8AC3E}">
        <p14:creationId xmlns:p14="http://schemas.microsoft.com/office/powerpoint/2010/main" val="407784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3">
            <a:extLst>
              <a:ext uri="{FF2B5EF4-FFF2-40B4-BE49-F238E27FC236}">
                <a16:creationId xmlns:a16="http://schemas.microsoft.com/office/drawing/2014/main" id="{0B1BAB70-2120-4AAB-B579-A4CEB12E4344}"/>
              </a:ext>
            </a:extLst>
          </p:cNvPr>
          <p:cNvSpPr>
            <a:spLocks noGrp="1"/>
          </p:cNvSpPr>
          <p:nvPr>
            <p:ph idx="1"/>
          </p:nvPr>
        </p:nvSpPr>
        <p:spPr>
          <a:xfrm>
            <a:off x="405301" y="1471967"/>
            <a:ext cx="8332259" cy="4953000"/>
          </a:xfrm>
        </p:spPr>
        <p:txBody>
          <a:bodyPr rtlCol="0">
            <a:normAutofit fontScale="92500" lnSpcReduction="20000"/>
          </a:bodyPr>
          <a:lstStyle/>
          <a:p>
            <a:pPr algn="just">
              <a:lnSpc>
                <a:spcPct val="120000"/>
              </a:lnSpc>
            </a:pPr>
            <a:r>
              <a:rPr lang="en-US" sz="1900" b="1" u="sng" dirty="0">
                <a:solidFill>
                  <a:srgbClr val="00B050"/>
                </a:solidFill>
              </a:rPr>
              <a:t>Similarity</a:t>
            </a:r>
            <a:r>
              <a:rPr lang="en-US" sz="1900" dirty="0"/>
              <a:t> lies in the mutual independence of the processing modules. In batch and pipe-</a:t>
            </a:r>
            <a:r>
              <a:rPr lang="en-US" altLang="zh-CN" sz="1900" dirty="0"/>
              <a:t>and</a:t>
            </a:r>
            <a:r>
              <a:rPr lang="zh-CN" altLang="en-US" sz="1900" dirty="0"/>
              <a:t>-</a:t>
            </a:r>
            <a:r>
              <a:rPr lang="en-US" sz="1900" dirty="0"/>
              <a:t>filter </a:t>
            </a:r>
            <a:r>
              <a:rPr lang="en-US" altLang="zh-CN" sz="1900" dirty="0"/>
              <a:t>architectures</a:t>
            </a:r>
            <a:r>
              <a:rPr lang="en-US" sz="1900" dirty="0"/>
              <a:t>, the processes are independent of each other, that is, in a batch architecture, each process does not call other processes; in a pipe-</a:t>
            </a:r>
            <a:r>
              <a:rPr lang="en-US" altLang="zh-CN" sz="1900" dirty="0"/>
              <a:t>and-</a:t>
            </a:r>
            <a:r>
              <a:rPr lang="en-US" sz="1900" dirty="0"/>
              <a:t>filter architecture</a:t>
            </a:r>
            <a:r>
              <a:rPr lang="en-US" altLang="zh-CN" sz="1900" dirty="0"/>
              <a:t>, each filter does not call other filters.</a:t>
            </a:r>
          </a:p>
          <a:p>
            <a:pPr>
              <a:lnSpc>
                <a:spcPct val="120000"/>
              </a:lnSpc>
            </a:pPr>
            <a:r>
              <a:rPr lang="en-US" altLang="zh-CN" sz="1900" b="1" u="sng" dirty="0">
                <a:solidFill>
                  <a:srgbClr val="00B050"/>
                </a:solidFill>
              </a:rPr>
              <a:t>Difference</a:t>
            </a:r>
          </a:p>
          <a:p>
            <a:pPr marL="457200" indent="-457200">
              <a:lnSpc>
                <a:spcPct val="120000"/>
              </a:lnSpc>
              <a:buFont typeface="+mj-ea"/>
              <a:buAutoNum type="circleNumDbPlain"/>
            </a:pPr>
            <a:r>
              <a:rPr lang="en-US" altLang="zh-CN" sz="1900" dirty="0">
                <a:solidFill>
                  <a:srgbClr val="7030A0"/>
                </a:solidFill>
              </a:rPr>
              <a:t>Data processing is different</a:t>
            </a:r>
            <a:r>
              <a:rPr lang="en-US" altLang="zh-CN" sz="1900" dirty="0"/>
              <a:t>. In a sequential batch architecture, only the last step is done completely, the next step can start, and the data is transmitted as a block. It is common to have intermediate storage for each intermediate step. In the pipe-and-filter architecture, the filters incrementally transform data in a stream-by-stream manner, with each filter working simultaneously.</a:t>
            </a:r>
          </a:p>
          <a:p>
            <a:pPr marL="457200" indent="-457200">
              <a:lnSpc>
                <a:spcPct val="120000"/>
              </a:lnSpc>
              <a:buFont typeface="+mj-ea"/>
              <a:buAutoNum type="circleNumDbPlain"/>
            </a:pPr>
            <a:r>
              <a:rPr lang="en-US" altLang="zh-CN" sz="1900" dirty="0">
                <a:solidFill>
                  <a:srgbClr val="7030A0"/>
                </a:solidFill>
              </a:rPr>
              <a:t>The amount of data processed is different. </a:t>
            </a:r>
            <a:r>
              <a:rPr lang="en-US" altLang="zh-CN" sz="1900" dirty="0"/>
              <a:t>The amount of data processed by the batch sequential architecture is limited, while the amount of data processed by the pipe-and-filter architecture is infinite.</a:t>
            </a:r>
          </a:p>
          <a:p>
            <a:pPr>
              <a:lnSpc>
                <a:spcPct val="120000"/>
              </a:lnSpc>
            </a:pPr>
            <a:endParaRPr lang="en-US" sz="1900" dirty="0"/>
          </a:p>
        </p:txBody>
      </p:sp>
      <p:sp>
        <p:nvSpPr>
          <p:cNvPr id="5" name="标题 1">
            <a:extLst>
              <a:ext uri="{FF2B5EF4-FFF2-40B4-BE49-F238E27FC236}">
                <a16:creationId xmlns:a16="http://schemas.microsoft.com/office/drawing/2014/main" id="{65E5469E-C60D-43CF-B497-3E22E398285C}"/>
              </a:ext>
            </a:extLst>
          </p:cNvPr>
          <p:cNvSpPr>
            <a:spLocks noGrp="1"/>
          </p:cNvSpPr>
          <p:nvPr>
            <p:ph type="title"/>
          </p:nvPr>
        </p:nvSpPr>
        <p:spPr>
          <a:xfrm>
            <a:off x="828675" y="76200"/>
            <a:ext cx="7485512" cy="1096962"/>
          </a:xfrm>
        </p:spPr>
        <p:txBody>
          <a:bodyPr/>
          <a:lstStyle/>
          <a:p>
            <a:r>
              <a:rPr lang="en-GB" altLang="zh-CN" dirty="0"/>
              <a:t>Batch-Sequential and Pipe-and-Filter </a:t>
            </a:r>
            <a:endParaRPr lang="zh-CN" altLang="en-US" dirty="0"/>
          </a:p>
        </p:txBody>
      </p:sp>
      <p:sp>
        <p:nvSpPr>
          <p:cNvPr id="6" name="文本框 5">
            <a:extLst>
              <a:ext uri="{FF2B5EF4-FFF2-40B4-BE49-F238E27FC236}">
                <a16:creationId xmlns:a16="http://schemas.microsoft.com/office/drawing/2014/main" id="{DBA89F04-5EA3-4C69-98C7-DBB3EB97353F}"/>
              </a:ext>
            </a:extLst>
          </p:cNvPr>
          <p:cNvSpPr txBox="1"/>
          <p:nvPr/>
        </p:nvSpPr>
        <p:spPr>
          <a:xfrm>
            <a:off x="2462121" y="3059668"/>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differences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95660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47DB9-120A-4724-9026-7B3399589EE2}"/>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8A0EFA15-0E70-432B-8D6E-D0C7CFDE3313}"/>
              </a:ext>
            </a:extLst>
          </p:cNvPr>
          <p:cNvSpPr>
            <a:spLocks noGrp="1"/>
          </p:cNvSpPr>
          <p:nvPr>
            <p:ph idx="1"/>
          </p:nvPr>
        </p:nvSpPr>
        <p:spPr>
          <a:xfrm>
            <a:off x="828675" y="1600200"/>
            <a:ext cx="7486650" cy="1828800"/>
          </a:xfrm>
        </p:spPr>
        <p:txBody>
          <a:bodyPr>
            <a:normAutofit lnSpcReduction="10000"/>
          </a:bodyPr>
          <a:lstStyle/>
          <a:p>
            <a:r>
              <a:rPr lang="en-US" altLang="zh-CN" b="1" u="sng" dirty="0">
                <a:solidFill>
                  <a:srgbClr val="00B050"/>
                </a:solidFill>
              </a:rPr>
              <a:t>Features</a:t>
            </a:r>
          </a:p>
          <a:p>
            <a:pPr lvl="1" algn="just"/>
            <a:r>
              <a:rPr lang="en-US" altLang="zh-CN" dirty="0"/>
              <a:t>The main program and subroutines software architecture uses hierarchical partitioning in design, which uses single control thread directly supported by the programming language.</a:t>
            </a:r>
          </a:p>
          <a:p>
            <a:pPr lvl="1" algn="just"/>
            <a:r>
              <a:rPr lang="en-US" altLang="zh-CN" dirty="0"/>
              <a:t>The structure of the subroutine is clear, and the subroutines usually make up the program module. Subroutine calls appear hierarchical, and its correctness often depends on the correct subroutine call.</a:t>
            </a:r>
          </a:p>
        </p:txBody>
      </p:sp>
      <p:pic>
        <p:nvPicPr>
          <p:cNvPr id="4" name="图片 3">
            <a:extLst>
              <a:ext uri="{FF2B5EF4-FFF2-40B4-BE49-F238E27FC236}">
                <a16:creationId xmlns:a16="http://schemas.microsoft.com/office/drawing/2014/main" id="{6D29AFC2-6D59-4CBC-AE52-69EE3BDE5788}"/>
              </a:ext>
            </a:extLst>
          </p:cNvPr>
          <p:cNvPicPr>
            <a:picLocks noChangeAspect="1"/>
          </p:cNvPicPr>
          <p:nvPr/>
        </p:nvPicPr>
        <p:blipFill>
          <a:blip r:embed="rId2"/>
          <a:stretch>
            <a:fillRect/>
          </a:stretch>
        </p:blipFill>
        <p:spPr>
          <a:xfrm>
            <a:off x="1588252" y="3396619"/>
            <a:ext cx="6160934" cy="2871016"/>
          </a:xfrm>
          <a:prstGeom prst="rect">
            <a:avLst/>
          </a:prstGeom>
        </p:spPr>
      </p:pic>
    </p:spTree>
    <p:extLst>
      <p:ext uri="{BB962C8B-B14F-4D97-AF65-F5344CB8AC3E}">
        <p14:creationId xmlns:p14="http://schemas.microsoft.com/office/powerpoint/2010/main" val="351249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77A039-88C5-4DD0-80F7-CB3F829CC288}"/>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50C6DFBC-1925-4B62-93BD-92FD7826F288}"/>
              </a:ext>
            </a:extLst>
          </p:cNvPr>
          <p:cNvSpPr>
            <a:spLocks noGrp="1"/>
          </p:cNvSpPr>
          <p:nvPr>
            <p:ph idx="1"/>
          </p:nvPr>
        </p:nvSpPr>
        <p:spPr/>
        <p:txBody>
          <a:bodyPr/>
          <a:lstStyle/>
          <a:p>
            <a:r>
              <a:rPr lang="en-US" altLang="zh-CN" b="1" u="sng" dirty="0">
                <a:solidFill>
                  <a:srgbClr val="00B050"/>
                </a:solidFill>
              </a:rPr>
              <a:t>Methodology</a:t>
            </a:r>
          </a:p>
          <a:p>
            <a:pPr lvl="1"/>
            <a:r>
              <a:rPr lang="en-US" altLang="zh-CN" dirty="0"/>
              <a:t>The design philosophy of top-down functional method is that the system is designed from a functional point of view, starting from the top, and gradually refined into a detailed design. The design divides a whole problem into several sub-problems first and then considers each sub-problem to be subdivided into several smaller sub-problems again, and then continues until it can not be further divided.</a:t>
            </a:r>
          </a:p>
          <a:p>
            <a:pPr lvl="1"/>
            <a:r>
              <a:rPr lang="en-US" altLang="zh-CN" dirty="0"/>
              <a:t>Structured design begins with the data flow diagram and then transforms it into a program structure diagram.</a:t>
            </a:r>
          </a:p>
          <a:p>
            <a:r>
              <a:rPr lang="en-US" altLang="zh-CN" b="1" u="sng" dirty="0">
                <a:solidFill>
                  <a:srgbClr val="00B050"/>
                </a:solidFill>
              </a:rPr>
              <a:t>Usage Scenario</a:t>
            </a:r>
          </a:p>
          <a:p>
            <a:pPr lvl="1"/>
            <a:r>
              <a:rPr lang="en-GB" altLang="zh-CN" dirty="0"/>
              <a:t>the software is small</a:t>
            </a:r>
          </a:p>
          <a:p>
            <a:pPr lvl="1"/>
            <a:r>
              <a:rPr lang="en-US" altLang="zh-CN" dirty="0"/>
              <a:t>functions can be well defined and divided</a:t>
            </a:r>
          </a:p>
          <a:p>
            <a:pPr lvl="1"/>
            <a:r>
              <a:rPr lang="en-GB" altLang="zh-CN" dirty="0"/>
              <a:t>the requirements seldom change</a:t>
            </a:r>
            <a:endParaRPr lang="zh-CN" altLang="en-US" dirty="0"/>
          </a:p>
        </p:txBody>
      </p:sp>
      <p:sp>
        <p:nvSpPr>
          <p:cNvPr id="4" name="文本框 3">
            <a:extLst>
              <a:ext uri="{FF2B5EF4-FFF2-40B4-BE49-F238E27FC236}">
                <a16:creationId xmlns:a16="http://schemas.microsoft.com/office/drawing/2014/main" id="{775BD5DE-B69B-4AEC-B970-E020D953E423}"/>
              </a:ext>
            </a:extLst>
          </p:cNvPr>
          <p:cNvSpPr txBox="1"/>
          <p:nvPr/>
        </p:nvSpPr>
        <p:spPr>
          <a:xfrm>
            <a:off x="3296622" y="4009579"/>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Very important!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73348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71BAE-82F7-415D-886A-85AFB722CDBA}"/>
              </a:ext>
            </a:extLst>
          </p:cNvPr>
          <p:cNvSpPr>
            <a:spLocks noGrp="1"/>
          </p:cNvSpPr>
          <p:nvPr>
            <p:ph type="title"/>
          </p:nvPr>
        </p:nvSpPr>
        <p:spPr/>
        <p:txBody>
          <a:bodyPr/>
          <a:lstStyle/>
          <a:p>
            <a:r>
              <a:rPr lang="en-GB" altLang="zh-CN" dirty="0"/>
              <a:t>Main Program and Subroutines</a:t>
            </a:r>
            <a:endParaRPr lang="zh-CN" altLang="en-US" dirty="0"/>
          </a:p>
        </p:txBody>
      </p:sp>
      <p:sp>
        <p:nvSpPr>
          <p:cNvPr id="3" name="内容占位符 2">
            <a:extLst>
              <a:ext uri="{FF2B5EF4-FFF2-40B4-BE49-F238E27FC236}">
                <a16:creationId xmlns:a16="http://schemas.microsoft.com/office/drawing/2014/main" id="{F85D15FF-0624-4315-82F4-D0C4EC3F9187}"/>
              </a:ext>
            </a:extLst>
          </p:cNvPr>
          <p:cNvSpPr>
            <a:spLocks noGrp="1"/>
          </p:cNvSpPr>
          <p:nvPr>
            <p:ph idx="1"/>
          </p:nvPr>
        </p:nvSpPr>
        <p:spPr>
          <a:xfrm>
            <a:off x="828675" y="1367161"/>
            <a:ext cx="7486650" cy="2061839"/>
          </a:xfrm>
        </p:spPr>
        <p:txBody>
          <a:bodyPr/>
          <a:lstStyle/>
          <a:p>
            <a:r>
              <a:rPr lang="en-US" altLang="zh-CN" b="1" u="sng" dirty="0">
                <a:solidFill>
                  <a:srgbClr val="00B050"/>
                </a:solidFill>
              </a:rPr>
              <a:t>Weakness</a:t>
            </a:r>
          </a:p>
          <a:p>
            <a:pPr lvl="1"/>
            <a:r>
              <a:rPr lang="en-GB" altLang="zh-CN" dirty="0"/>
              <a:t>Functional evolution is difficult</a:t>
            </a:r>
          </a:p>
          <a:p>
            <a:pPr lvl="1"/>
            <a:r>
              <a:rPr lang="en-US" altLang="zh-CN" dirty="0"/>
              <a:t>The actual system function is not easy to describe</a:t>
            </a:r>
          </a:p>
          <a:p>
            <a:pPr lvl="1"/>
            <a:r>
              <a:rPr lang="en-US" altLang="zh-CN" dirty="0"/>
              <a:t>Functional Design Loses Data and Data Structure</a:t>
            </a:r>
          </a:p>
          <a:p>
            <a:pPr lvl="1"/>
            <a:r>
              <a:rPr lang="en-US" altLang="zh-CN" dirty="0"/>
              <a:t>Software products designed by function produce less reusable code</a:t>
            </a:r>
          </a:p>
          <a:p>
            <a:pPr lvl="1"/>
            <a:endParaRPr lang="en-US" altLang="zh-CN" dirty="0"/>
          </a:p>
        </p:txBody>
      </p:sp>
      <p:sp>
        <p:nvSpPr>
          <p:cNvPr id="4" name="内容占位符 2">
            <a:extLst>
              <a:ext uri="{FF2B5EF4-FFF2-40B4-BE49-F238E27FC236}">
                <a16:creationId xmlns:a16="http://schemas.microsoft.com/office/drawing/2014/main" id="{FF12FC0A-0205-4A3E-9B9E-E1F69C85B70A}"/>
              </a:ext>
            </a:extLst>
          </p:cNvPr>
          <p:cNvSpPr txBox="1">
            <a:spLocks/>
          </p:cNvSpPr>
          <p:nvPr/>
        </p:nvSpPr>
        <p:spPr>
          <a:xfrm>
            <a:off x="828675" y="3054658"/>
            <a:ext cx="7486650" cy="2810523"/>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b="1" u="sng" dirty="0">
                <a:solidFill>
                  <a:srgbClr val="00B050"/>
                </a:solidFill>
              </a:rPr>
              <a:t>Object-Oriented System </a:t>
            </a:r>
            <a:r>
              <a:rPr lang="en-US" altLang="zh-CN" dirty="0"/>
              <a:t>Can Solve these Problem, However it also has some weakness</a:t>
            </a:r>
          </a:p>
          <a:p>
            <a:pPr lvl="1"/>
            <a:r>
              <a:rPr lang="en-US" altLang="zh-CN" dirty="0"/>
              <a:t>Object-oriented programs occupy large memory. </a:t>
            </a:r>
          </a:p>
          <a:p>
            <a:pPr lvl="1" algn="just"/>
            <a:r>
              <a:rPr lang="en-US" altLang="zh-CN" dirty="0"/>
              <a:t>In order for one object to interact another(via procedure call) it must know the identity of that other object, including the object name, method name and parameter type.</a:t>
            </a:r>
          </a:p>
          <a:p>
            <a:pPr lvl="1" algn="just"/>
            <a:r>
              <a:rPr lang="en-US" altLang="zh-CN" dirty="0"/>
              <a:t>In object-oriented systems, whenever the identity of an object changes it is necessary to modify all other objects that explicitly invoke it.</a:t>
            </a:r>
          </a:p>
        </p:txBody>
      </p:sp>
      <p:pic>
        <p:nvPicPr>
          <p:cNvPr id="5" name="图片 4" descr="屏幕快照 2018-02-27 下午11.57.00.png">
            <a:extLst>
              <a:ext uri="{FF2B5EF4-FFF2-40B4-BE49-F238E27FC236}">
                <a16:creationId xmlns:a16="http://schemas.microsoft.com/office/drawing/2014/main" id="{F40FE7A8-56F2-448C-B880-A090EE036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114" y="5286652"/>
            <a:ext cx="3973346" cy="1328969"/>
          </a:xfrm>
          <a:prstGeom prst="rect">
            <a:avLst/>
          </a:prstGeom>
        </p:spPr>
      </p:pic>
    </p:spTree>
    <p:extLst>
      <p:ext uri="{BB962C8B-B14F-4D97-AF65-F5344CB8AC3E}">
        <p14:creationId xmlns:p14="http://schemas.microsoft.com/office/powerpoint/2010/main" val="6771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A18DD-6C58-4441-A7CA-2E6975A90D85}"/>
              </a:ext>
            </a:extLst>
          </p:cNvPr>
          <p:cNvSpPr>
            <a:spLocks noGrp="1"/>
          </p:cNvSpPr>
          <p:nvPr>
            <p:ph type="title"/>
          </p:nvPr>
        </p:nvSpPr>
        <p:spPr/>
        <p:txBody>
          <a:bodyPr/>
          <a:lstStyle/>
          <a:p>
            <a:r>
              <a:rPr lang="en-GB" altLang="zh-CN" dirty="0"/>
              <a:t>Hierarchical layers</a:t>
            </a:r>
          </a:p>
        </p:txBody>
      </p:sp>
      <p:pic>
        <p:nvPicPr>
          <p:cNvPr id="4" name="图片 3" descr="屏幕快照 2018-03-03 下午11.06.52.png">
            <a:extLst>
              <a:ext uri="{FF2B5EF4-FFF2-40B4-BE49-F238E27FC236}">
                <a16:creationId xmlns:a16="http://schemas.microsoft.com/office/drawing/2014/main" id="{CB91E123-40A6-42AD-9570-D24234B42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395" y="1587249"/>
            <a:ext cx="3077880" cy="3683500"/>
          </a:xfrm>
          <a:prstGeom prst="rect">
            <a:avLst/>
          </a:prstGeom>
        </p:spPr>
      </p:pic>
      <p:pic>
        <p:nvPicPr>
          <p:cNvPr id="5" name="图片 4" descr="屏幕快照 2018-03-03 下午11.30.40.png">
            <a:extLst>
              <a:ext uri="{FF2B5EF4-FFF2-40B4-BE49-F238E27FC236}">
                <a16:creationId xmlns:a16="http://schemas.microsoft.com/office/drawing/2014/main" id="{60C907E6-2F4D-48FE-AA31-2748F5354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680" y="1994037"/>
            <a:ext cx="3724507" cy="2994211"/>
          </a:xfrm>
          <a:prstGeom prst="rect">
            <a:avLst/>
          </a:prstGeom>
        </p:spPr>
      </p:pic>
      <p:sp>
        <p:nvSpPr>
          <p:cNvPr id="6" name="文本框 5">
            <a:extLst>
              <a:ext uri="{FF2B5EF4-FFF2-40B4-BE49-F238E27FC236}">
                <a16:creationId xmlns:a16="http://schemas.microsoft.com/office/drawing/2014/main" id="{65FBB7FC-73FC-43E0-9716-DF5DCE8C3C24}"/>
              </a:ext>
            </a:extLst>
          </p:cNvPr>
          <p:cNvSpPr txBox="1"/>
          <p:nvPr/>
        </p:nvSpPr>
        <p:spPr>
          <a:xfrm>
            <a:off x="4193267" y="689331"/>
            <a:ext cx="4786746"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a:t>
            </a:r>
            <a:endParaRPr lang="zh-CN" altLang="en-US" i="1" dirty="0">
              <a:solidFill>
                <a:srgbClr val="FF0000"/>
              </a:solidFill>
              <a:latin typeface="Comic Sans MS" panose="030F0702030302020204" pitchFamily="66" charset="0"/>
            </a:endParaRPr>
          </a:p>
        </p:txBody>
      </p:sp>
      <p:sp>
        <p:nvSpPr>
          <p:cNvPr id="7" name="文本框 6">
            <a:extLst>
              <a:ext uri="{FF2B5EF4-FFF2-40B4-BE49-F238E27FC236}">
                <a16:creationId xmlns:a16="http://schemas.microsoft.com/office/drawing/2014/main" id="{01ADC363-1206-407C-9E55-61DFF295315E}"/>
              </a:ext>
            </a:extLst>
          </p:cNvPr>
          <p:cNvSpPr txBox="1"/>
          <p:nvPr/>
        </p:nvSpPr>
        <p:spPr>
          <a:xfrm>
            <a:off x="701395" y="5500170"/>
            <a:ext cx="3077880"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Example: </a:t>
            </a:r>
            <a:r>
              <a:rPr lang="en-US" altLang="zh-CN" i="1" dirty="0">
                <a:solidFill>
                  <a:srgbClr val="FF0000"/>
                </a:solidFill>
                <a:latin typeface="Comic Sans MS" panose="030F0702030302020204" pitchFamily="66" charset="0"/>
              </a:rPr>
              <a:t>network protocol such as TCP/IP</a:t>
            </a:r>
            <a:endParaRPr lang="zh-CN" altLang="en-US" i="1" dirty="0">
              <a:solidFill>
                <a:srgbClr val="FF0000"/>
              </a:solidFill>
              <a:latin typeface="Comic Sans MS" panose="030F0702030302020204" pitchFamily="66" charset="0"/>
            </a:endParaRPr>
          </a:p>
        </p:txBody>
      </p:sp>
      <p:sp>
        <p:nvSpPr>
          <p:cNvPr id="8" name="文本框 7">
            <a:extLst>
              <a:ext uri="{FF2B5EF4-FFF2-40B4-BE49-F238E27FC236}">
                <a16:creationId xmlns:a16="http://schemas.microsoft.com/office/drawing/2014/main" id="{2227A715-6F83-458D-BEDB-7DEEFD112D5F}"/>
              </a:ext>
            </a:extLst>
          </p:cNvPr>
          <p:cNvSpPr txBox="1"/>
          <p:nvPr/>
        </p:nvSpPr>
        <p:spPr>
          <a:xfrm>
            <a:off x="5434673" y="5500170"/>
            <a:ext cx="3077880"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Example: </a:t>
            </a:r>
            <a:r>
              <a:rPr lang="en-US" altLang="zh-CN" i="1" dirty="0">
                <a:solidFill>
                  <a:srgbClr val="FF0000"/>
                </a:solidFill>
                <a:latin typeface="Comic Sans MS" panose="030F0702030302020204" pitchFamily="66" charset="0"/>
              </a:rPr>
              <a:t>Database </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8654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27D8E-6958-431E-95B1-2DAB7A965272}"/>
              </a:ext>
            </a:extLst>
          </p:cNvPr>
          <p:cNvSpPr>
            <a:spLocks noGrp="1"/>
          </p:cNvSpPr>
          <p:nvPr>
            <p:ph type="title"/>
          </p:nvPr>
        </p:nvSpPr>
        <p:spPr/>
        <p:txBody>
          <a:bodyPr/>
          <a:lstStyle/>
          <a:p>
            <a:r>
              <a:rPr lang="en-GB" altLang="zh-CN" dirty="0"/>
              <a:t>Hierarchical layers</a:t>
            </a:r>
            <a:endParaRPr lang="zh-CN" altLang="en-US" dirty="0"/>
          </a:p>
        </p:txBody>
      </p:sp>
      <p:pic>
        <p:nvPicPr>
          <p:cNvPr id="4" name="图片 3" descr="屏幕快照 2018-03-03 下午11.06.52.png">
            <a:extLst>
              <a:ext uri="{FF2B5EF4-FFF2-40B4-BE49-F238E27FC236}">
                <a16:creationId xmlns:a16="http://schemas.microsoft.com/office/drawing/2014/main" id="{AA05C2F5-187B-4204-96E4-975B53E90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903" y="1587250"/>
            <a:ext cx="3077880" cy="3683500"/>
          </a:xfrm>
          <a:prstGeom prst="rect">
            <a:avLst/>
          </a:prstGeom>
        </p:spPr>
      </p:pic>
      <p:sp>
        <p:nvSpPr>
          <p:cNvPr id="5" name="内容占位符 13">
            <a:extLst>
              <a:ext uri="{FF2B5EF4-FFF2-40B4-BE49-F238E27FC236}">
                <a16:creationId xmlns:a16="http://schemas.microsoft.com/office/drawing/2014/main" id="{33C3053C-31B5-46EE-A470-8DAACFB251DB}"/>
              </a:ext>
            </a:extLst>
          </p:cNvPr>
          <p:cNvSpPr>
            <a:spLocks noGrp="1"/>
          </p:cNvSpPr>
          <p:nvPr>
            <p:ph idx="1"/>
          </p:nvPr>
        </p:nvSpPr>
        <p:spPr>
          <a:xfrm>
            <a:off x="722143" y="1587250"/>
            <a:ext cx="4613337" cy="4200991"/>
          </a:xfrm>
        </p:spPr>
        <p:txBody>
          <a:bodyPr rtlCol="0">
            <a:normAutofit/>
          </a:bodyPr>
          <a:lstStyle/>
          <a:p>
            <a:pPr marL="0" indent="0">
              <a:buNone/>
            </a:pPr>
            <a:r>
              <a:rPr lang="zh-CN" altLang="en-US" b="1" u="sng" dirty="0">
                <a:solidFill>
                  <a:srgbClr val="00B050"/>
                </a:solidFill>
              </a:rPr>
              <a:t> </a:t>
            </a:r>
            <a:r>
              <a:rPr lang="en-US" altLang="zh-CN" sz="2400" b="1" u="sng" dirty="0">
                <a:solidFill>
                  <a:srgbClr val="00B050"/>
                </a:solidFill>
              </a:rPr>
              <a:t>Feature</a:t>
            </a:r>
          </a:p>
          <a:p>
            <a:pPr algn="just">
              <a:lnSpc>
                <a:spcPct val="100000"/>
              </a:lnSpc>
            </a:pPr>
            <a:r>
              <a:rPr lang="en-US" altLang="zh-CN" dirty="0"/>
              <a:t>The call between layers is unidirectional, that</a:t>
            </a:r>
            <a:r>
              <a:rPr lang="zh-CN" altLang="en-US" dirty="0"/>
              <a:t> </a:t>
            </a:r>
            <a:r>
              <a:rPr lang="en-US" altLang="zh-CN" dirty="0"/>
              <a:t>is,</a:t>
            </a:r>
            <a:r>
              <a:rPr lang="zh-CN" altLang="en-US" dirty="0"/>
              <a:t> </a:t>
            </a:r>
            <a:r>
              <a:rPr lang="en-US" altLang="zh-CN" dirty="0"/>
              <a:t>the class on the </a:t>
            </a:r>
            <a:r>
              <a:rPr lang="zh-CN" altLang="en-US" dirty="0"/>
              <a:t>n</a:t>
            </a:r>
            <a:r>
              <a:rPr lang="en-US" altLang="zh-CN" dirty="0"/>
              <a:t>-</a:t>
            </a:r>
            <a:r>
              <a:rPr lang="en-US" altLang="zh-CN" dirty="0" err="1"/>
              <a:t>th</a:t>
            </a:r>
            <a:r>
              <a:rPr lang="en-US" altLang="zh-CN" dirty="0"/>
              <a:t> layer can call the methods of classes in the n-1 layer,</a:t>
            </a:r>
            <a:r>
              <a:rPr lang="zh-CN" altLang="en-US" dirty="0"/>
              <a:t> </a:t>
            </a:r>
            <a:r>
              <a:rPr lang="en-US" altLang="zh-CN" dirty="0"/>
              <a:t>but the class in layer n-1 can not call methods in layer n. </a:t>
            </a:r>
          </a:p>
        </p:txBody>
      </p:sp>
      <p:sp>
        <p:nvSpPr>
          <p:cNvPr id="6" name="文本框 5">
            <a:extLst>
              <a:ext uri="{FF2B5EF4-FFF2-40B4-BE49-F238E27FC236}">
                <a16:creationId xmlns:a16="http://schemas.microsoft.com/office/drawing/2014/main" id="{E8F5C979-A12F-4001-B664-DEFECBC0F830}"/>
              </a:ext>
            </a:extLst>
          </p:cNvPr>
          <p:cNvSpPr txBox="1"/>
          <p:nvPr/>
        </p:nvSpPr>
        <p:spPr>
          <a:xfrm>
            <a:off x="1068327" y="4341181"/>
            <a:ext cx="3707859"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Feature!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2463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C3A39187-2EE9-4F42-BBBA-CFB6B6B634C3}"/>
              </a:ext>
            </a:extLst>
          </p:cNvPr>
          <p:cNvSpPr>
            <a:spLocks noGrp="1"/>
          </p:cNvSpPr>
          <p:nvPr>
            <p:ph type="title"/>
          </p:nvPr>
        </p:nvSpPr>
        <p:spPr>
          <a:xfrm>
            <a:off x="828675" y="76200"/>
            <a:ext cx="7485512" cy="1096962"/>
          </a:xfrm>
        </p:spPr>
        <p:txBody>
          <a:bodyPr/>
          <a:lstStyle/>
          <a:p>
            <a:r>
              <a:rPr lang="en-GB" altLang="zh-CN" dirty="0"/>
              <a:t>Hierarchical layers</a:t>
            </a:r>
            <a:endParaRPr lang="zh-CN" altLang="en-US" dirty="0"/>
          </a:p>
        </p:txBody>
      </p:sp>
      <p:sp>
        <p:nvSpPr>
          <p:cNvPr id="5" name="内容占位符 13">
            <a:extLst>
              <a:ext uri="{FF2B5EF4-FFF2-40B4-BE49-F238E27FC236}">
                <a16:creationId xmlns:a16="http://schemas.microsoft.com/office/drawing/2014/main" id="{FFCC750B-2B48-45D0-B2C7-31F46FB0B2C2}"/>
              </a:ext>
            </a:extLst>
          </p:cNvPr>
          <p:cNvSpPr txBox="1">
            <a:spLocks/>
          </p:cNvSpPr>
          <p:nvPr/>
        </p:nvSpPr>
        <p:spPr>
          <a:xfrm>
            <a:off x="722143" y="1587251"/>
            <a:ext cx="4169453" cy="340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pPr marL="0" indent="0">
              <a:buFont typeface="Wingdings" panose="05000000000000000000" pitchFamily="2" charset="2"/>
              <a:buNone/>
            </a:pPr>
            <a:r>
              <a:rPr lang="zh-CN" altLang="en-US" b="1" u="sng" dirty="0">
                <a:solidFill>
                  <a:srgbClr val="00B050"/>
                </a:solidFill>
              </a:rPr>
              <a:t> </a:t>
            </a:r>
            <a:r>
              <a:rPr lang="en-US" altLang="zh-CN" sz="2400" b="1" u="sng" dirty="0">
                <a:solidFill>
                  <a:srgbClr val="00B050"/>
                </a:solidFill>
              </a:rPr>
              <a:t>Feature</a:t>
            </a:r>
          </a:p>
          <a:p>
            <a:pPr algn="just">
              <a:lnSpc>
                <a:spcPct val="100000"/>
              </a:lnSpc>
            </a:pPr>
            <a:r>
              <a:rPr lang="en-US" altLang="zh-CN" dirty="0"/>
              <a:t>Inner</a:t>
            </a:r>
            <a:r>
              <a:rPr lang="zh-CN" altLang="en-US" dirty="0"/>
              <a:t> </a:t>
            </a:r>
            <a:r>
              <a:rPr lang="en-US" altLang="zh-CN" dirty="0"/>
              <a:t>layers</a:t>
            </a:r>
            <a:r>
              <a:rPr lang="zh-CN" altLang="en-US" dirty="0"/>
              <a:t> </a:t>
            </a:r>
            <a:r>
              <a:rPr lang="en-US" altLang="zh-CN" dirty="0"/>
              <a:t>are</a:t>
            </a:r>
            <a:r>
              <a:rPr lang="zh-CN" altLang="en-US" dirty="0"/>
              <a:t> </a:t>
            </a:r>
            <a:r>
              <a:rPr lang="en-US" altLang="zh-CN" dirty="0"/>
              <a:t>hidden</a:t>
            </a:r>
            <a:r>
              <a:rPr lang="zh-CN" altLang="en-US" dirty="0"/>
              <a:t> </a:t>
            </a:r>
            <a:r>
              <a:rPr lang="en-US" altLang="zh-CN" dirty="0"/>
              <a:t>from</a:t>
            </a:r>
            <a:r>
              <a:rPr lang="zh-CN" altLang="en-US" dirty="0"/>
              <a:t> </a:t>
            </a:r>
            <a:r>
              <a:rPr lang="en-US" altLang="zh-CN" dirty="0"/>
              <a:t>all</a:t>
            </a:r>
            <a:r>
              <a:rPr lang="zh-CN" altLang="en-US" dirty="0"/>
              <a:t> </a:t>
            </a:r>
            <a:r>
              <a:rPr lang="en-US" altLang="zh-CN" dirty="0"/>
              <a:t>except</a:t>
            </a:r>
            <a:r>
              <a:rPr lang="zh-CN" altLang="en-US" dirty="0"/>
              <a:t> </a:t>
            </a:r>
            <a:r>
              <a:rPr lang="en-US" altLang="zh-CN" dirty="0"/>
              <a:t>the</a:t>
            </a:r>
            <a:r>
              <a:rPr lang="zh-CN" altLang="en-US" dirty="0"/>
              <a:t> </a:t>
            </a:r>
            <a:r>
              <a:rPr lang="en-US" altLang="zh-CN" dirty="0"/>
              <a:t>adjacent</a:t>
            </a:r>
            <a:r>
              <a:rPr lang="zh-CN" altLang="en-US" dirty="0"/>
              <a:t> </a:t>
            </a:r>
            <a:r>
              <a:rPr lang="en-US" altLang="zh-CN" dirty="0"/>
              <a:t>outer</a:t>
            </a:r>
            <a:r>
              <a:rPr lang="zh-CN" altLang="en-US" dirty="0"/>
              <a:t> </a:t>
            </a:r>
            <a:r>
              <a:rPr lang="en-US" altLang="zh-CN" dirty="0"/>
              <a:t>layer,</a:t>
            </a:r>
            <a:r>
              <a:rPr lang="zh-CN" altLang="en-US" dirty="0"/>
              <a:t> </a:t>
            </a:r>
            <a:r>
              <a:rPr lang="en-US" altLang="zh-CN" dirty="0"/>
              <a:t>except</a:t>
            </a:r>
            <a:r>
              <a:rPr lang="zh-CN" altLang="en-US" dirty="0"/>
              <a:t> </a:t>
            </a:r>
            <a:r>
              <a:rPr lang="en-US" altLang="zh-CN" dirty="0"/>
              <a:t>for</a:t>
            </a:r>
            <a:r>
              <a:rPr lang="zh-CN" altLang="en-US" dirty="0"/>
              <a:t> </a:t>
            </a:r>
            <a:r>
              <a:rPr lang="en-US" altLang="zh-CN" dirty="0"/>
              <a:t>certain</a:t>
            </a:r>
            <a:r>
              <a:rPr lang="zh-CN" altLang="en-US" dirty="0"/>
              <a:t> </a:t>
            </a:r>
            <a:r>
              <a:rPr lang="en-US" altLang="zh-CN" dirty="0"/>
              <a:t>functions</a:t>
            </a:r>
            <a:r>
              <a:rPr lang="zh-CN" altLang="en-US" dirty="0"/>
              <a:t> </a:t>
            </a:r>
            <a:r>
              <a:rPr lang="en-US" altLang="zh-CN" dirty="0"/>
              <a:t>carefully</a:t>
            </a:r>
            <a:r>
              <a:rPr lang="zh-CN" altLang="en-US" dirty="0"/>
              <a:t> </a:t>
            </a:r>
            <a:r>
              <a:rPr lang="en-US" altLang="zh-CN" dirty="0"/>
              <a:t>selected</a:t>
            </a:r>
            <a:r>
              <a:rPr lang="zh-CN" altLang="en-US" dirty="0"/>
              <a:t> </a:t>
            </a:r>
            <a:r>
              <a:rPr lang="en-US" altLang="zh-CN" dirty="0"/>
              <a:t>for</a:t>
            </a:r>
            <a:r>
              <a:rPr lang="zh-CN" altLang="en-US" dirty="0"/>
              <a:t> </a:t>
            </a:r>
            <a:r>
              <a:rPr lang="en-US" altLang="zh-CN" dirty="0"/>
              <a:t>export.</a:t>
            </a:r>
            <a:r>
              <a:rPr lang="zh-CN" altLang="en-US" dirty="0"/>
              <a:t> </a:t>
            </a:r>
            <a:r>
              <a:rPr lang="en-US" altLang="zh-CN" dirty="0"/>
              <a:t>Thus</a:t>
            </a:r>
            <a:r>
              <a:rPr lang="zh-CN" altLang="en-US" dirty="0"/>
              <a:t> </a:t>
            </a:r>
            <a:r>
              <a:rPr lang="en-US" altLang="zh-CN" dirty="0"/>
              <a:t>in</a:t>
            </a:r>
            <a:r>
              <a:rPr lang="zh-CN" altLang="en-US" dirty="0"/>
              <a:t> </a:t>
            </a:r>
            <a:r>
              <a:rPr lang="en-US" altLang="zh-CN" dirty="0"/>
              <a:t>these</a:t>
            </a:r>
            <a:r>
              <a:rPr lang="zh-CN" altLang="en-US" dirty="0"/>
              <a:t> </a:t>
            </a:r>
            <a:r>
              <a:rPr lang="en-US" altLang="zh-CN" dirty="0"/>
              <a:t>systems</a:t>
            </a:r>
            <a:r>
              <a:rPr lang="zh-CN" altLang="en-US" dirty="0"/>
              <a:t> </a:t>
            </a:r>
            <a:r>
              <a:rPr lang="en-US" altLang="zh-CN" dirty="0"/>
              <a:t>the</a:t>
            </a:r>
            <a:r>
              <a:rPr lang="zh-CN" altLang="en-US" dirty="0"/>
              <a:t> </a:t>
            </a:r>
            <a:r>
              <a:rPr lang="en-US" altLang="zh-CN" dirty="0"/>
              <a:t>components</a:t>
            </a:r>
            <a:r>
              <a:rPr lang="zh-CN" altLang="en-US" dirty="0"/>
              <a:t> </a:t>
            </a:r>
            <a:r>
              <a:rPr lang="en-US" altLang="zh-CN" dirty="0"/>
              <a:t>implement</a:t>
            </a:r>
            <a:r>
              <a:rPr lang="zh-CN" altLang="en-US" dirty="0"/>
              <a:t> </a:t>
            </a:r>
            <a:r>
              <a:rPr lang="en-US" altLang="zh-CN" dirty="0"/>
              <a:t>a</a:t>
            </a:r>
            <a:r>
              <a:rPr lang="zh-CN" altLang="en-US" dirty="0"/>
              <a:t> </a:t>
            </a:r>
            <a:r>
              <a:rPr lang="en-US" altLang="zh-CN" dirty="0"/>
              <a:t>virtual</a:t>
            </a:r>
            <a:r>
              <a:rPr lang="zh-CN" altLang="en-US" dirty="0"/>
              <a:t> </a:t>
            </a:r>
            <a:r>
              <a:rPr lang="en-US" altLang="zh-CN" dirty="0"/>
              <a:t>machine</a:t>
            </a:r>
            <a:r>
              <a:rPr lang="zh-CN" altLang="en-US" dirty="0"/>
              <a:t> </a:t>
            </a:r>
            <a:r>
              <a:rPr lang="en-US" altLang="zh-CN" dirty="0"/>
              <a:t>at</a:t>
            </a:r>
            <a:r>
              <a:rPr lang="zh-CN" altLang="en-US" dirty="0"/>
              <a:t> </a:t>
            </a:r>
            <a:r>
              <a:rPr lang="en-US" altLang="zh-CN" dirty="0"/>
              <a:t>some</a:t>
            </a:r>
            <a:r>
              <a:rPr lang="zh-CN" altLang="en-US" dirty="0"/>
              <a:t> </a:t>
            </a:r>
            <a:r>
              <a:rPr lang="en-US" altLang="zh-CN" dirty="0"/>
              <a:t>layer</a:t>
            </a:r>
            <a:r>
              <a:rPr lang="zh-CN" altLang="en-US" dirty="0"/>
              <a:t> </a:t>
            </a:r>
            <a:r>
              <a:rPr lang="en-US" altLang="zh-CN" dirty="0"/>
              <a:t>in</a:t>
            </a:r>
            <a:r>
              <a:rPr lang="zh-CN" altLang="en-US" dirty="0"/>
              <a:t> </a:t>
            </a:r>
            <a:r>
              <a:rPr lang="en-US" altLang="zh-CN" dirty="0"/>
              <a:t>the</a:t>
            </a:r>
            <a:r>
              <a:rPr lang="zh-CN" altLang="en-US" dirty="0"/>
              <a:t> </a:t>
            </a:r>
            <a:r>
              <a:rPr lang="en-US" altLang="zh-CN" dirty="0"/>
              <a:t>hierarchy.</a:t>
            </a:r>
          </a:p>
        </p:txBody>
      </p:sp>
      <p:pic>
        <p:nvPicPr>
          <p:cNvPr id="6" name="图片 5" descr="屏幕快照 2018-03-03 下午11.30.40.png">
            <a:extLst>
              <a:ext uri="{FF2B5EF4-FFF2-40B4-BE49-F238E27FC236}">
                <a16:creationId xmlns:a16="http://schemas.microsoft.com/office/drawing/2014/main" id="{9C3244C3-2948-43F9-A1F3-EFC24578D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340" y="1553960"/>
            <a:ext cx="3724507" cy="2994211"/>
          </a:xfrm>
          <a:prstGeom prst="rect">
            <a:avLst/>
          </a:prstGeom>
        </p:spPr>
      </p:pic>
      <p:sp>
        <p:nvSpPr>
          <p:cNvPr id="7" name="文本框 6">
            <a:extLst>
              <a:ext uri="{FF2B5EF4-FFF2-40B4-BE49-F238E27FC236}">
                <a16:creationId xmlns:a16="http://schemas.microsoft.com/office/drawing/2014/main" id="{789FE701-04B9-4A8D-9EDA-67624689B09D}"/>
              </a:ext>
            </a:extLst>
          </p:cNvPr>
          <p:cNvSpPr txBox="1"/>
          <p:nvPr/>
        </p:nvSpPr>
        <p:spPr>
          <a:xfrm>
            <a:off x="1068327" y="4804585"/>
            <a:ext cx="3707859"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Feature!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94517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BE9ED90-227E-4BDA-87A7-E8B22776BEEA}"/>
              </a:ext>
            </a:extLst>
          </p:cNvPr>
          <p:cNvSpPr>
            <a:spLocks noGrp="1"/>
          </p:cNvSpPr>
          <p:nvPr>
            <p:ph type="title"/>
          </p:nvPr>
        </p:nvSpPr>
        <p:spPr/>
        <p:txBody>
          <a:bodyPr/>
          <a:lstStyle/>
          <a:p>
            <a:r>
              <a:rPr lang="en-US" altLang="zh-CN" dirty="0"/>
              <a:t>MVC</a:t>
            </a:r>
            <a:endParaRPr lang="zh-CN" altLang="en-US" dirty="0"/>
          </a:p>
        </p:txBody>
      </p:sp>
      <p:sp>
        <p:nvSpPr>
          <p:cNvPr id="6" name="内容占位符 5">
            <a:extLst>
              <a:ext uri="{FF2B5EF4-FFF2-40B4-BE49-F238E27FC236}">
                <a16:creationId xmlns:a16="http://schemas.microsoft.com/office/drawing/2014/main" id="{5F4DB623-6BF1-4AE5-B53F-CE1B6E61CA52}"/>
              </a:ext>
            </a:extLst>
          </p:cNvPr>
          <p:cNvSpPr>
            <a:spLocks noGrp="1"/>
          </p:cNvSpPr>
          <p:nvPr>
            <p:ph idx="1"/>
          </p:nvPr>
        </p:nvSpPr>
        <p:spPr/>
        <p:txBody>
          <a:bodyPr/>
          <a:lstStyle/>
          <a:p>
            <a:pPr algn="just"/>
            <a:r>
              <a:rPr lang="en-US" altLang="zh-CN" dirty="0"/>
              <a:t>User interface often changes. For example, the menus need to be reflected when new features are added, different appearance standards exist between different system platforms, the user interface also needs to adapt to the preferences and styles of different users, and even needs to be changed during operation. Moreover, you may need to develop a variety of interfaces for the kernel. Therefore, the user functions obviously can not be closely integrated with the functional kernel.</a:t>
            </a:r>
          </a:p>
          <a:p>
            <a:pPr algn="just"/>
            <a:r>
              <a:rPr lang="en-US" altLang="zh-CN" dirty="0"/>
              <a:t>Model-View-Controller provides a very concise solution.</a:t>
            </a:r>
          </a:p>
          <a:p>
            <a:endParaRPr lang="zh-CN" altLang="en-US" dirty="0"/>
          </a:p>
        </p:txBody>
      </p:sp>
    </p:spTree>
    <p:extLst>
      <p:ext uri="{BB962C8B-B14F-4D97-AF65-F5344CB8AC3E}">
        <p14:creationId xmlns:p14="http://schemas.microsoft.com/office/powerpoint/2010/main" val="373383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7FE62-ED71-4A9F-A7DA-9D82435ABD1B}"/>
              </a:ext>
            </a:extLst>
          </p:cNvPr>
          <p:cNvSpPr>
            <a:spLocks noGrp="1"/>
          </p:cNvSpPr>
          <p:nvPr>
            <p:ph type="title"/>
          </p:nvPr>
        </p:nvSpPr>
        <p:spPr/>
        <p:txBody>
          <a:bodyPr/>
          <a:lstStyle/>
          <a:p>
            <a:r>
              <a:rPr lang="en-US" altLang="zh-CN" dirty="0"/>
              <a:t>MVC</a:t>
            </a:r>
            <a:endParaRPr lang="zh-CN" altLang="en-US" dirty="0"/>
          </a:p>
        </p:txBody>
      </p:sp>
      <p:sp>
        <p:nvSpPr>
          <p:cNvPr id="3" name="内容占位符 2">
            <a:extLst>
              <a:ext uri="{FF2B5EF4-FFF2-40B4-BE49-F238E27FC236}">
                <a16:creationId xmlns:a16="http://schemas.microsoft.com/office/drawing/2014/main" id="{1B70DB5E-8801-440C-8789-BD144BF9AC7C}"/>
              </a:ext>
            </a:extLst>
          </p:cNvPr>
          <p:cNvSpPr>
            <a:spLocks noGrp="1"/>
          </p:cNvSpPr>
          <p:nvPr>
            <p:ph idx="1"/>
          </p:nvPr>
        </p:nvSpPr>
        <p:spPr/>
        <p:txBody>
          <a:bodyPr>
            <a:normAutofit lnSpcReduction="10000"/>
          </a:bodyPr>
          <a:lstStyle/>
          <a:p>
            <a:pPr algn="just"/>
            <a:r>
              <a:rPr lang="en-US" altLang="zh-CN" b="1" u="sng" dirty="0">
                <a:solidFill>
                  <a:srgbClr val="7030A0"/>
                </a:solidFill>
              </a:rPr>
              <a:t>View: </a:t>
            </a:r>
            <a:r>
              <a:rPr lang="en-US" altLang="zh-CN" dirty="0"/>
              <a:t>Display model information for the user. View obtains data from model, a model can correspond to multiple views.</a:t>
            </a:r>
          </a:p>
          <a:p>
            <a:pPr algn="just"/>
            <a:r>
              <a:rPr lang="en-US" altLang="zh-CN" b="1" u="sng" dirty="0">
                <a:solidFill>
                  <a:srgbClr val="7030A0"/>
                </a:solidFill>
              </a:rPr>
              <a:t>Model: </a:t>
            </a:r>
            <a:r>
              <a:rPr lang="en-US" altLang="zh-CN" dirty="0"/>
              <a:t>The model is the core of the application. It encapsulates the kernel data and state, and any changes to the model will propagate to all views. All objects that need information from the model must be registered as views of the model</a:t>
            </a:r>
          </a:p>
          <a:p>
            <a:pPr algn="just"/>
            <a:r>
              <a:rPr lang="en-US" altLang="zh-CN" b="1" u="sng" dirty="0">
                <a:solidFill>
                  <a:srgbClr val="7030A0"/>
                </a:solidFill>
              </a:rPr>
              <a:t>Controller: </a:t>
            </a:r>
            <a:r>
              <a:rPr lang="en-US" altLang="zh-CN" dirty="0"/>
              <a:t>The controller is an interface that provides users with operations. Each view is associated with a controller. The controller accepts user input, usually from mouse movement, keyboard input, etc. The input event is translated into a service request and sent to the model or view. Users interact with the system only through the controller.</a:t>
            </a:r>
          </a:p>
        </p:txBody>
      </p:sp>
    </p:spTree>
    <p:extLst>
      <p:ext uri="{BB962C8B-B14F-4D97-AF65-F5344CB8AC3E}">
        <p14:creationId xmlns:p14="http://schemas.microsoft.com/office/powerpoint/2010/main" val="155553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6D064C-F9C3-4143-90A4-B0CD0F0B6C4A}"/>
              </a:ext>
            </a:extLst>
          </p:cNvPr>
          <p:cNvSpPr>
            <a:spLocks noGrp="1"/>
          </p:cNvSpPr>
          <p:nvPr>
            <p:ph type="title"/>
          </p:nvPr>
        </p:nvSpPr>
        <p:spPr/>
        <p:txBody>
          <a:bodyPr/>
          <a:lstStyle/>
          <a:p>
            <a:r>
              <a:rPr lang="en-US" altLang="zh-CN" dirty="0"/>
              <a:t>Why Should We Learn This Course</a:t>
            </a:r>
            <a:endParaRPr lang="zh-CN" altLang="en-US" dirty="0"/>
          </a:p>
        </p:txBody>
      </p:sp>
      <p:sp>
        <p:nvSpPr>
          <p:cNvPr id="3" name="内容占位符 2">
            <a:extLst>
              <a:ext uri="{FF2B5EF4-FFF2-40B4-BE49-F238E27FC236}">
                <a16:creationId xmlns:a16="http://schemas.microsoft.com/office/drawing/2014/main" id="{B1E2BCA4-37C4-4BB1-A7D0-BF4A99862569}"/>
              </a:ext>
            </a:extLst>
          </p:cNvPr>
          <p:cNvSpPr>
            <a:spLocks noGrp="1"/>
          </p:cNvSpPr>
          <p:nvPr>
            <p:ph idx="1"/>
          </p:nvPr>
        </p:nvSpPr>
        <p:spPr/>
        <p:txBody>
          <a:bodyPr/>
          <a:lstStyle/>
          <a:p>
            <a:r>
              <a:rPr lang="en-US" altLang="zh-CN" dirty="0"/>
              <a:t>The software architecture makes the system analyst's abstraction of software more reasonable and easy to understand. </a:t>
            </a:r>
          </a:p>
          <a:p>
            <a:r>
              <a:rPr lang="en-US" altLang="zh-CN" dirty="0"/>
              <a:t>It helps the stakeholders to have a unified understanding.</a:t>
            </a:r>
          </a:p>
          <a:p>
            <a:r>
              <a:rPr lang="en-US" altLang="zh-CN" dirty="0"/>
              <a:t> It determines the organization activities of developing and maintaining projects. </a:t>
            </a:r>
          </a:p>
          <a:p>
            <a:r>
              <a:rPr lang="en-US" altLang="zh-CN" dirty="0"/>
              <a:t>It is very important for software quality. </a:t>
            </a:r>
          </a:p>
          <a:p>
            <a:r>
              <a:rPr lang="en-US" altLang="zh-CN" dirty="0"/>
              <a:t>Good software architecture is conducive to component reuse. </a:t>
            </a:r>
          </a:p>
          <a:p>
            <a:r>
              <a:rPr lang="en-US" altLang="zh-CN" dirty="0"/>
              <a:t>Good software architecture is conducive to the evolution of software system.</a:t>
            </a:r>
            <a:endParaRPr lang="zh-CN" altLang="en-US" dirty="0"/>
          </a:p>
        </p:txBody>
      </p:sp>
      <p:sp>
        <p:nvSpPr>
          <p:cNvPr id="4" name="文本框 3">
            <a:extLst>
              <a:ext uri="{FF2B5EF4-FFF2-40B4-BE49-F238E27FC236}">
                <a16:creationId xmlns:a16="http://schemas.microsoft.com/office/drawing/2014/main" id="{1E72F9E5-3C4D-4962-9942-DD8E0DC72C5C}"/>
              </a:ext>
            </a:extLst>
          </p:cNvPr>
          <p:cNvSpPr txBox="1"/>
          <p:nvPr/>
        </p:nvSpPr>
        <p:spPr>
          <a:xfrm>
            <a:off x="5859261" y="5849034"/>
            <a:ext cx="2388094"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statements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1947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CA336-562F-4ED0-B750-5C9596902BF6}"/>
              </a:ext>
            </a:extLst>
          </p:cNvPr>
          <p:cNvSpPr>
            <a:spLocks noGrp="1"/>
          </p:cNvSpPr>
          <p:nvPr>
            <p:ph type="title"/>
          </p:nvPr>
        </p:nvSpPr>
        <p:spPr/>
        <p:txBody>
          <a:bodyPr/>
          <a:lstStyle/>
          <a:p>
            <a:r>
              <a:rPr lang="en-US" altLang="zh-CN" dirty="0"/>
              <a:t>MVC</a:t>
            </a:r>
            <a:endParaRPr lang="zh-CN" altLang="en-US" dirty="0"/>
          </a:p>
        </p:txBody>
      </p:sp>
      <p:sp>
        <p:nvSpPr>
          <p:cNvPr id="3" name="内容占位符 2">
            <a:extLst>
              <a:ext uri="{FF2B5EF4-FFF2-40B4-BE49-F238E27FC236}">
                <a16:creationId xmlns:a16="http://schemas.microsoft.com/office/drawing/2014/main" id="{C7EB4A03-E6F2-42C3-8557-5876ED24E5A9}"/>
              </a:ext>
            </a:extLst>
          </p:cNvPr>
          <p:cNvSpPr>
            <a:spLocks noGrp="1"/>
          </p:cNvSpPr>
          <p:nvPr>
            <p:ph idx="1"/>
          </p:nvPr>
        </p:nvSpPr>
        <p:spPr/>
        <p:txBody>
          <a:bodyPr/>
          <a:lstStyle/>
          <a:p>
            <a:r>
              <a:rPr lang="en-US" altLang="zh-CN"/>
              <a:t>Advantages</a:t>
            </a:r>
          </a:p>
          <a:p>
            <a:pPr lvl="1"/>
            <a:r>
              <a:rPr lang="en-US" altLang="zh-CN"/>
              <a:t>Decomposition of all aspects simplifies the system design and ensures system scalability.</a:t>
            </a:r>
          </a:p>
          <a:p>
            <a:pPr lvl="1"/>
            <a:r>
              <a:rPr lang="en-US" altLang="zh-CN"/>
              <a:t>Changes of the interface do not affect the functional kernel of the application, making the system easy to evolve and develop with good maintainability.</a:t>
            </a:r>
          </a:p>
          <a:p>
            <a:pPr lvl="1"/>
            <a:r>
              <a:rPr lang="en-US" altLang="zh-CN"/>
              <a:t>It is easy to change and can even change at runtime, providing a good dynamic mechanism.</a:t>
            </a:r>
          </a:p>
          <a:p>
            <a:r>
              <a:rPr lang="en-US" altLang="zh-CN"/>
              <a:t>Disadvantage</a:t>
            </a:r>
          </a:p>
          <a:p>
            <a:pPr lvl="1"/>
            <a:r>
              <a:rPr lang="en-US" altLang="zh-CN"/>
              <a:t> Increased complexity of user interface design and implementation</a:t>
            </a:r>
          </a:p>
          <a:p>
            <a:pPr lvl="1"/>
            <a:r>
              <a:rPr lang="en-US" altLang="zh-CN"/>
              <a:t>Inefficiency of data access in view</a:t>
            </a:r>
            <a:endParaRPr lang="zh-CN" altLang="en-US" dirty="0"/>
          </a:p>
        </p:txBody>
      </p:sp>
    </p:spTree>
    <p:extLst>
      <p:ext uri="{BB962C8B-B14F-4D97-AF65-F5344CB8AC3E}">
        <p14:creationId xmlns:p14="http://schemas.microsoft.com/office/powerpoint/2010/main" val="360862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9B40B-F341-43A1-BAD9-8F62B2EC6DFC}"/>
              </a:ext>
            </a:extLst>
          </p:cNvPr>
          <p:cNvSpPr>
            <a:spLocks noGrp="1"/>
          </p:cNvSpPr>
          <p:nvPr>
            <p:ph type="title"/>
          </p:nvPr>
        </p:nvSpPr>
        <p:spPr/>
        <p:txBody>
          <a:bodyPr/>
          <a:lstStyle/>
          <a:p>
            <a:r>
              <a:rPr lang="en-US" altLang="zh-CN" dirty="0"/>
              <a:t>Event-based Systems</a:t>
            </a:r>
            <a:endParaRPr lang="zh-CN" altLang="en-US" dirty="0"/>
          </a:p>
        </p:txBody>
      </p:sp>
      <p:pic>
        <p:nvPicPr>
          <p:cNvPr id="4" name="Picture 4" descr="32">
            <a:extLst>
              <a:ext uri="{FF2B5EF4-FFF2-40B4-BE49-F238E27FC236}">
                <a16:creationId xmlns:a16="http://schemas.microsoft.com/office/drawing/2014/main" id="{9703F460-7224-4A1E-BD41-93FCC8495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547" y="1346820"/>
            <a:ext cx="6132188" cy="4399059"/>
          </a:xfrm>
          <a:prstGeom prst="rect">
            <a:avLst/>
          </a:prstGeom>
        </p:spPr>
      </p:pic>
      <p:sp>
        <p:nvSpPr>
          <p:cNvPr id="5" name="矩形 4">
            <a:extLst>
              <a:ext uri="{FF2B5EF4-FFF2-40B4-BE49-F238E27FC236}">
                <a16:creationId xmlns:a16="http://schemas.microsoft.com/office/drawing/2014/main" id="{704F398A-3F7B-43F1-8BDF-FCDBBE630284}"/>
              </a:ext>
            </a:extLst>
          </p:cNvPr>
          <p:cNvSpPr/>
          <p:nvPr/>
        </p:nvSpPr>
        <p:spPr>
          <a:xfrm>
            <a:off x="662344" y="5534561"/>
            <a:ext cx="7818174" cy="1323439"/>
          </a:xfrm>
          <a:prstGeom prst="rect">
            <a:avLst/>
          </a:prstGeom>
        </p:spPr>
        <p:txBody>
          <a:bodyPr wrap="square">
            <a:spAutoFit/>
          </a:bodyPr>
          <a:lstStyle/>
          <a:p>
            <a:pPr algn="just"/>
            <a:r>
              <a:rPr lang="en-US" altLang="zh-CN" sz="2000" dirty="0"/>
              <a:t>This style has historical roots in systems based on actors, constraint satisfaction, daemons, and packet-switched networks,</a:t>
            </a:r>
            <a:r>
              <a:rPr lang="zh-CN" altLang="en-US" sz="2000" dirty="0"/>
              <a:t> </a:t>
            </a:r>
            <a:r>
              <a:rPr lang="en-US" altLang="zh-CN" sz="2000" dirty="0"/>
              <a:t>variously referred to as </a:t>
            </a:r>
            <a:r>
              <a:rPr lang="en-US" altLang="zh-CN" sz="2000" i="1" dirty="0"/>
              <a:t>implicit invocation</a:t>
            </a:r>
            <a:r>
              <a:rPr lang="en-US" altLang="zh-CN" sz="2000" dirty="0"/>
              <a:t>, </a:t>
            </a:r>
            <a:r>
              <a:rPr lang="en-US" altLang="zh-CN" sz="2000" i="1" dirty="0"/>
              <a:t>reactive integration</a:t>
            </a:r>
            <a:r>
              <a:rPr lang="en-US" altLang="zh-CN" sz="2000" dirty="0"/>
              <a:t>, and </a:t>
            </a:r>
            <a:r>
              <a:rPr lang="en-US" altLang="zh-CN" sz="2000" i="1" dirty="0"/>
              <a:t>selective broadcast</a:t>
            </a:r>
            <a:r>
              <a:rPr lang="en-US" altLang="zh-CN" sz="2000" dirty="0"/>
              <a:t>.</a:t>
            </a:r>
            <a:endParaRPr lang="zh-CN" altLang="en-US" sz="2000" dirty="0"/>
          </a:p>
        </p:txBody>
      </p:sp>
    </p:spTree>
    <p:extLst>
      <p:ext uri="{BB962C8B-B14F-4D97-AF65-F5344CB8AC3E}">
        <p14:creationId xmlns:p14="http://schemas.microsoft.com/office/powerpoint/2010/main" val="7457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3">
            <a:extLst>
              <a:ext uri="{FF2B5EF4-FFF2-40B4-BE49-F238E27FC236}">
                <a16:creationId xmlns:a16="http://schemas.microsoft.com/office/drawing/2014/main" id="{5C13F89C-9AFE-4A02-8471-FD7BE722B4F7}"/>
              </a:ext>
            </a:extLst>
          </p:cNvPr>
          <p:cNvSpPr>
            <a:spLocks noGrp="1"/>
          </p:cNvSpPr>
          <p:nvPr>
            <p:ph idx="1"/>
          </p:nvPr>
        </p:nvSpPr>
        <p:spPr>
          <a:xfrm>
            <a:off x="828675" y="1600199"/>
            <a:ext cx="7896972" cy="4540625"/>
          </a:xfrm>
        </p:spPr>
        <p:txBody>
          <a:bodyPr rtlCol="0">
            <a:normAutofit fontScale="92500" lnSpcReduction="10000"/>
          </a:bodyPr>
          <a:lstStyle/>
          <a:p>
            <a:pPr algn="just">
              <a:lnSpc>
                <a:spcPct val="100000"/>
              </a:lnSpc>
            </a:pPr>
            <a:r>
              <a:rPr lang="en-US" altLang="zh-CN" dirty="0"/>
              <a:t>The idea behind implicit invocation is that instead of invoking a procedure directly, a component can announce (or broadcast) one or more events. Other components in the system can register an interest in an event by associating a procedure with it. When the event is announced, the system itself invokes all of the procedures that have been registered for the event. Thus an event announcement “</a:t>
            </a:r>
            <a:r>
              <a:rPr lang="en-US" altLang="zh-CN" dirty="0">
                <a:solidFill>
                  <a:srgbClr val="7030A0"/>
                </a:solidFill>
              </a:rPr>
              <a:t>implicitly</a:t>
            </a:r>
            <a:r>
              <a:rPr lang="en-US" altLang="zh-CN" dirty="0"/>
              <a:t>” causes the invocation of procedures in other modules.</a:t>
            </a:r>
          </a:p>
          <a:p>
            <a:pPr algn="just">
              <a:lnSpc>
                <a:spcPct val="100000"/>
              </a:lnSpc>
            </a:pPr>
            <a:r>
              <a:rPr lang="en-US" altLang="zh-CN" dirty="0"/>
              <a:t>Architecturally speaking, the components in an implicit invocation style are modules whose interfaces provide both a collection of procedures( as with abstract data type) and a set of events. Procedures may be called in the usual way, but a component can also register some of its procedures with events of the system. This will cause these procedures to be invoked when those events are announced at  run time.</a:t>
            </a:r>
          </a:p>
        </p:txBody>
      </p:sp>
      <p:sp>
        <p:nvSpPr>
          <p:cNvPr id="5" name="标题 1">
            <a:extLst>
              <a:ext uri="{FF2B5EF4-FFF2-40B4-BE49-F238E27FC236}">
                <a16:creationId xmlns:a16="http://schemas.microsoft.com/office/drawing/2014/main" id="{816863D8-4C7D-4324-AC17-1A2FC3DD97C9}"/>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Tree>
    <p:extLst>
      <p:ext uri="{BB962C8B-B14F-4D97-AF65-F5344CB8AC3E}">
        <p14:creationId xmlns:p14="http://schemas.microsoft.com/office/powerpoint/2010/main" val="378367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EFC8AB1-0F2D-478A-9933-460878994C2A}"/>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5" name="内容占位符 13">
            <a:extLst>
              <a:ext uri="{FF2B5EF4-FFF2-40B4-BE49-F238E27FC236}">
                <a16:creationId xmlns:a16="http://schemas.microsoft.com/office/drawing/2014/main" id="{AD592E4A-AB6E-48C3-9C86-B2BCB3EB33F4}"/>
              </a:ext>
            </a:extLst>
          </p:cNvPr>
          <p:cNvSpPr>
            <a:spLocks noGrp="1"/>
          </p:cNvSpPr>
          <p:nvPr>
            <p:ph idx="1"/>
          </p:nvPr>
        </p:nvSpPr>
        <p:spPr>
          <a:xfrm>
            <a:off x="828675" y="1600199"/>
            <a:ext cx="7896972" cy="4540625"/>
          </a:xfrm>
        </p:spPr>
        <p:txBody>
          <a:bodyPr rtlCol="0">
            <a:normAutofit/>
          </a:bodyPr>
          <a:lstStyle/>
          <a:p>
            <a:pPr algn="just">
              <a:lnSpc>
                <a:spcPct val="100000"/>
              </a:lnSpc>
            </a:pPr>
            <a:r>
              <a:rPr lang="en-US" altLang="zh-CN" sz="2400" dirty="0"/>
              <a:t>How</a:t>
            </a:r>
            <a:r>
              <a:rPr lang="zh-CN" altLang="en-US" sz="2400" dirty="0"/>
              <a:t> </a:t>
            </a:r>
            <a:r>
              <a:rPr lang="en-US" altLang="zh-CN" sz="2400" dirty="0"/>
              <a:t>to</a:t>
            </a:r>
            <a:r>
              <a:rPr lang="zh-CN" altLang="en-US" sz="2400" dirty="0"/>
              <a:t> </a:t>
            </a:r>
            <a:r>
              <a:rPr lang="en-US" altLang="zh-CN" sz="2400" dirty="0"/>
              <a:t>make</a:t>
            </a:r>
            <a:r>
              <a:rPr lang="zh-CN" altLang="en-US" sz="2400" dirty="0"/>
              <a:t> </a:t>
            </a:r>
            <a:r>
              <a:rPr lang="en-US" altLang="zh-CN" sz="2400" dirty="0"/>
              <a:t>events</a:t>
            </a:r>
            <a:r>
              <a:rPr lang="zh-CN" altLang="en-US" sz="2400" dirty="0"/>
              <a:t> </a:t>
            </a:r>
            <a:r>
              <a:rPr lang="en-US" altLang="zh-CN" sz="2400" dirty="0"/>
              <a:t>dispatched</a:t>
            </a:r>
            <a:r>
              <a:rPr lang="zh-CN" altLang="en-US" sz="2400" dirty="0"/>
              <a:t> </a:t>
            </a:r>
            <a:r>
              <a:rPr lang="en-US" altLang="zh-CN" sz="2400" dirty="0"/>
              <a:t>to</a:t>
            </a:r>
            <a:r>
              <a:rPr lang="zh-CN" altLang="en-US" sz="2400" dirty="0"/>
              <a:t> </a:t>
            </a:r>
            <a:r>
              <a:rPr lang="en-US" altLang="zh-CN" sz="2400" dirty="0"/>
              <a:t>registered</a:t>
            </a:r>
            <a:r>
              <a:rPr lang="zh-CN" altLang="en-US" sz="2400" dirty="0"/>
              <a:t> </a:t>
            </a:r>
            <a:r>
              <a:rPr lang="en-US" altLang="zh-CN" sz="2400" dirty="0"/>
              <a:t>components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system?</a:t>
            </a:r>
            <a:r>
              <a:rPr lang="zh-CN" altLang="en-US" sz="2400" dirty="0"/>
              <a:t> </a:t>
            </a:r>
            <a:r>
              <a:rPr lang="en-US" altLang="zh-CN" sz="2400" dirty="0"/>
              <a:t>Need</a:t>
            </a:r>
            <a:r>
              <a:rPr lang="zh-CN" altLang="en-US" sz="2400" dirty="0"/>
              <a:t> </a:t>
            </a:r>
            <a:r>
              <a:rPr lang="en-US" altLang="zh-CN" sz="2400" dirty="0"/>
              <a:t>strategies:</a:t>
            </a:r>
          </a:p>
          <a:p>
            <a:pPr lvl="1" algn="just">
              <a:lnSpc>
                <a:spcPct val="100000"/>
              </a:lnSpc>
            </a:pPr>
            <a:r>
              <a:rPr lang="en-US" altLang="zh-CN" sz="2400" dirty="0">
                <a:solidFill>
                  <a:srgbClr val="00B050"/>
                </a:solidFill>
              </a:rPr>
              <a:t>System</a:t>
            </a:r>
            <a:r>
              <a:rPr lang="zh-CN" altLang="en-US" sz="2400" dirty="0">
                <a:solidFill>
                  <a:srgbClr val="00B050"/>
                </a:solidFill>
              </a:rPr>
              <a:t> </a:t>
            </a:r>
            <a:r>
              <a:rPr lang="en-US" altLang="zh-CN" sz="2400" dirty="0">
                <a:solidFill>
                  <a:srgbClr val="00B050"/>
                </a:solidFill>
              </a:rPr>
              <a:t>with</a:t>
            </a:r>
            <a:r>
              <a:rPr lang="zh-CN" altLang="en-US" sz="2400" dirty="0">
                <a:solidFill>
                  <a:srgbClr val="00B050"/>
                </a:solidFill>
              </a:rPr>
              <a:t> </a:t>
            </a:r>
            <a:r>
              <a:rPr lang="en-US" altLang="zh-CN" sz="2400" dirty="0">
                <a:solidFill>
                  <a:srgbClr val="00B050"/>
                </a:solidFill>
              </a:rPr>
              <a:t>separate</a:t>
            </a:r>
            <a:r>
              <a:rPr lang="zh-CN" altLang="en-US" sz="2400" dirty="0">
                <a:solidFill>
                  <a:srgbClr val="00B050"/>
                </a:solidFill>
              </a:rPr>
              <a:t> </a:t>
            </a:r>
            <a:r>
              <a:rPr lang="en-US" altLang="zh-CN" sz="2400" dirty="0">
                <a:solidFill>
                  <a:srgbClr val="00B050"/>
                </a:solidFill>
              </a:rPr>
              <a:t>dispatcher</a:t>
            </a:r>
            <a:r>
              <a:rPr lang="zh-CN" altLang="en-US" sz="2400" dirty="0">
                <a:solidFill>
                  <a:srgbClr val="00B050"/>
                </a:solidFill>
              </a:rPr>
              <a:t> </a:t>
            </a:r>
            <a:r>
              <a:rPr lang="en-US" altLang="zh-CN" sz="2400" dirty="0">
                <a:solidFill>
                  <a:srgbClr val="00B050"/>
                </a:solidFill>
              </a:rPr>
              <a:t>module</a:t>
            </a:r>
          </a:p>
          <a:p>
            <a:pPr lvl="1" algn="just">
              <a:lnSpc>
                <a:spcPct val="100000"/>
              </a:lnSpc>
            </a:pPr>
            <a:r>
              <a:rPr lang="en-US" altLang="zh-CN" sz="2400" dirty="0">
                <a:solidFill>
                  <a:srgbClr val="00B0F0"/>
                </a:solidFill>
              </a:rPr>
              <a:t>System</a:t>
            </a:r>
            <a:r>
              <a:rPr lang="zh-CN" altLang="en-US" sz="2400" dirty="0">
                <a:solidFill>
                  <a:srgbClr val="00B0F0"/>
                </a:solidFill>
              </a:rPr>
              <a:t> </a:t>
            </a:r>
            <a:r>
              <a:rPr lang="en-US" altLang="zh-CN" sz="2400" dirty="0">
                <a:solidFill>
                  <a:srgbClr val="00B0F0"/>
                </a:solidFill>
              </a:rPr>
              <a:t>without</a:t>
            </a:r>
            <a:r>
              <a:rPr lang="zh-CN" altLang="en-US" sz="2400" dirty="0">
                <a:solidFill>
                  <a:srgbClr val="00B0F0"/>
                </a:solidFill>
              </a:rPr>
              <a:t> </a:t>
            </a:r>
            <a:r>
              <a:rPr lang="en-US" altLang="zh-CN" sz="2400" dirty="0">
                <a:solidFill>
                  <a:srgbClr val="00B0F0"/>
                </a:solidFill>
              </a:rPr>
              <a:t>a</a:t>
            </a:r>
            <a:r>
              <a:rPr lang="zh-CN" altLang="en-US" sz="2400" dirty="0">
                <a:solidFill>
                  <a:srgbClr val="00B0F0"/>
                </a:solidFill>
              </a:rPr>
              <a:t> </a:t>
            </a:r>
            <a:r>
              <a:rPr lang="en-US" altLang="zh-CN" sz="2400" dirty="0">
                <a:solidFill>
                  <a:srgbClr val="00B0F0"/>
                </a:solidFill>
              </a:rPr>
              <a:t>central</a:t>
            </a:r>
            <a:r>
              <a:rPr lang="zh-CN" altLang="en-US" sz="2400" dirty="0">
                <a:solidFill>
                  <a:srgbClr val="00B0F0"/>
                </a:solidFill>
              </a:rPr>
              <a:t> </a:t>
            </a:r>
            <a:r>
              <a:rPr lang="en-US" altLang="zh-CN" sz="2400" dirty="0">
                <a:solidFill>
                  <a:srgbClr val="00B0F0"/>
                </a:solidFill>
              </a:rPr>
              <a:t>dispatcher</a:t>
            </a:r>
            <a:r>
              <a:rPr lang="zh-CN" altLang="en-US" sz="2400" dirty="0">
                <a:solidFill>
                  <a:srgbClr val="00B0F0"/>
                </a:solidFill>
              </a:rPr>
              <a:t> </a:t>
            </a:r>
            <a:r>
              <a:rPr lang="en-US" altLang="zh-CN" sz="2400" dirty="0">
                <a:solidFill>
                  <a:srgbClr val="00B0F0"/>
                </a:solidFill>
              </a:rPr>
              <a:t>module</a:t>
            </a:r>
          </a:p>
          <a:p>
            <a:pPr algn="just">
              <a:lnSpc>
                <a:spcPct val="100000"/>
              </a:lnSpc>
            </a:pPr>
            <a:r>
              <a:rPr lang="en-US" altLang="zh-CN" sz="2600" b="1" dirty="0"/>
              <a:t>The</a:t>
            </a:r>
            <a:r>
              <a:rPr lang="zh-CN" altLang="en-US" sz="2600" b="1" dirty="0"/>
              <a:t> </a:t>
            </a:r>
            <a:r>
              <a:rPr lang="en-US" altLang="zh-CN" sz="2600" b="1" dirty="0"/>
              <a:t>dispatcher</a:t>
            </a:r>
            <a:r>
              <a:rPr lang="zh-CN" altLang="en-US" sz="2600" b="1" dirty="0"/>
              <a:t> </a:t>
            </a:r>
            <a:r>
              <a:rPr lang="en-US" altLang="zh-CN" sz="2600" b="1" dirty="0"/>
              <a:t>module</a:t>
            </a:r>
            <a:r>
              <a:rPr lang="zh-CN" altLang="en-US" sz="2600" b="1" dirty="0"/>
              <a:t> </a:t>
            </a:r>
            <a:r>
              <a:rPr lang="en-US" altLang="zh-CN" sz="2400" dirty="0"/>
              <a:t>is</a:t>
            </a:r>
            <a:r>
              <a:rPr lang="zh-CN" altLang="en-US" sz="2400" dirty="0"/>
              <a:t> </a:t>
            </a:r>
            <a:r>
              <a:rPr lang="en-US" altLang="zh-CN" sz="2400" dirty="0"/>
              <a:t>responsible</a:t>
            </a:r>
            <a:r>
              <a:rPr lang="zh-CN" altLang="en-US" sz="2400" dirty="0"/>
              <a:t> </a:t>
            </a:r>
            <a:r>
              <a:rPr lang="en-US" altLang="zh-CN" sz="2400" dirty="0"/>
              <a:t>for</a:t>
            </a:r>
            <a:r>
              <a:rPr lang="zh-CN" altLang="en-US" sz="2400" dirty="0"/>
              <a:t> </a:t>
            </a:r>
            <a:r>
              <a:rPr lang="en-US" altLang="zh-CN" sz="2400" dirty="0"/>
              <a:t>receiving</a:t>
            </a:r>
            <a:r>
              <a:rPr lang="zh-CN" altLang="en-US" sz="2400" dirty="0"/>
              <a:t> </a:t>
            </a:r>
            <a:r>
              <a:rPr lang="en-US" altLang="zh-CN" sz="2400" dirty="0"/>
              <a:t>all</a:t>
            </a:r>
            <a:r>
              <a:rPr lang="zh-CN" altLang="en-US" sz="2400" dirty="0"/>
              <a:t> </a:t>
            </a:r>
            <a:r>
              <a:rPr lang="en-US" altLang="zh-CN" sz="2400" dirty="0"/>
              <a:t>incoming</a:t>
            </a:r>
            <a:r>
              <a:rPr lang="zh-CN" altLang="en-US" sz="2400" dirty="0"/>
              <a:t> </a:t>
            </a:r>
            <a:r>
              <a:rPr lang="en-US" altLang="zh-CN" sz="2400" dirty="0"/>
              <a:t>events</a:t>
            </a:r>
            <a:r>
              <a:rPr lang="zh-CN" altLang="en-US" sz="2400" dirty="0"/>
              <a:t> </a:t>
            </a:r>
            <a:r>
              <a:rPr lang="en-US" altLang="zh-CN" sz="2400" dirty="0"/>
              <a:t>and</a:t>
            </a:r>
            <a:r>
              <a:rPr lang="zh-CN" altLang="en-US" sz="2400" dirty="0"/>
              <a:t> </a:t>
            </a:r>
            <a:r>
              <a:rPr lang="en-US" altLang="zh-CN" sz="2400" dirty="0"/>
              <a:t>dispatching</a:t>
            </a:r>
            <a:r>
              <a:rPr lang="zh-CN" altLang="en-US" sz="2400" dirty="0"/>
              <a:t> </a:t>
            </a:r>
            <a:r>
              <a:rPr lang="en-US" altLang="zh-CN" sz="2400" dirty="0"/>
              <a:t>tem</a:t>
            </a:r>
            <a:r>
              <a:rPr lang="zh-CN" altLang="en-US" sz="2400" dirty="0"/>
              <a:t> </a:t>
            </a:r>
            <a:r>
              <a:rPr lang="en-US" altLang="zh-CN" sz="2400" dirty="0"/>
              <a:t>to</a:t>
            </a:r>
            <a:r>
              <a:rPr lang="zh-CN" altLang="en-US" sz="2400" dirty="0"/>
              <a:t> </a:t>
            </a:r>
            <a:r>
              <a:rPr lang="en-US" altLang="zh-CN" sz="2400" dirty="0"/>
              <a:t>other</a:t>
            </a:r>
            <a:r>
              <a:rPr lang="zh-CN" altLang="en-US" sz="2400" dirty="0"/>
              <a:t> </a:t>
            </a:r>
            <a:r>
              <a:rPr lang="en-US" altLang="zh-CN" sz="2400" dirty="0"/>
              <a:t>modules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system.</a:t>
            </a:r>
          </a:p>
        </p:txBody>
      </p:sp>
    </p:spTree>
    <p:extLst>
      <p:ext uri="{BB962C8B-B14F-4D97-AF65-F5344CB8AC3E}">
        <p14:creationId xmlns:p14="http://schemas.microsoft.com/office/powerpoint/2010/main" val="25034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D09E6F9-1835-45B0-86CC-F8ED68C6F61F}"/>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7" name="内容占位符 6">
            <a:extLst>
              <a:ext uri="{FF2B5EF4-FFF2-40B4-BE49-F238E27FC236}">
                <a16:creationId xmlns:a16="http://schemas.microsoft.com/office/drawing/2014/main" id="{C54971B0-600C-4189-969E-47A6179B7395}"/>
              </a:ext>
            </a:extLst>
          </p:cNvPr>
          <p:cNvSpPr>
            <a:spLocks noGrp="1"/>
          </p:cNvSpPr>
          <p:nvPr>
            <p:ph idx="1"/>
          </p:nvPr>
        </p:nvSpPr>
        <p:spPr>
          <a:xfrm>
            <a:off x="828675" y="1600200"/>
            <a:ext cx="3192909" cy="4572000"/>
          </a:xfrm>
        </p:spPr>
        <p:txBody>
          <a:bodyPr/>
          <a:lstStyle/>
          <a:p>
            <a:r>
              <a:rPr lang="en-US" altLang="zh-CN" dirty="0"/>
              <a:t>All broadcasting </a:t>
            </a:r>
            <a:endParaRPr lang="zh-CN" altLang="en-US" dirty="0"/>
          </a:p>
        </p:txBody>
      </p:sp>
      <p:pic>
        <p:nvPicPr>
          <p:cNvPr id="8" name="图片 7" descr="屏幕快照 2018-03-04 上午11.42.33.png">
            <a:extLst>
              <a:ext uri="{FF2B5EF4-FFF2-40B4-BE49-F238E27FC236}">
                <a16:creationId xmlns:a16="http://schemas.microsoft.com/office/drawing/2014/main" id="{33C83127-10EA-4EB2-A546-B3055A74B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675" y="2222500"/>
            <a:ext cx="2713072" cy="3035300"/>
          </a:xfrm>
          <a:prstGeom prst="rect">
            <a:avLst/>
          </a:prstGeom>
        </p:spPr>
      </p:pic>
      <p:sp>
        <p:nvSpPr>
          <p:cNvPr id="9" name="内容占位符 6">
            <a:extLst>
              <a:ext uri="{FF2B5EF4-FFF2-40B4-BE49-F238E27FC236}">
                <a16:creationId xmlns:a16="http://schemas.microsoft.com/office/drawing/2014/main" id="{F598144F-B603-41BC-9FD0-0797BDF3FB58}"/>
              </a:ext>
            </a:extLst>
          </p:cNvPr>
          <p:cNvSpPr txBox="1">
            <a:spLocks/>
          </p:cNvSpPr>
          <p:nvPr/>
        </p:nvSpPr>
        <p:spPr>
          <a:xfrm>
            <a:off x="4691941" y="1586144"/>
            <a:ext cx="3192909"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dirty="0"/>
              <a:t>Selected broadcasting</a:t>
            </a:r>
            <a:endParaRPr lang="zh-CN" altLang="en-US" dirty="0"/>
          </a:p>
        </p:txBody>
      </p:sp>
      <p:pic>
        <p:nvPicPr>
          <p:cNvPr id="11" name="图片 10" descr="屏幕快照 2018-03-04 上午11.45.36.png">
            <a:extLst>
              <a:ext uri="{FF2B5EF4-FFF2-40B4-BE49-F238E27FC236}">
                <a16:creationId xmlns:a16="http://schemas.microsoft.com/office/drawing/2014/main" id="{B5FF2A3D-2067-4C42-8A6F-0E420F73E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005" y="2299641"/>
            <a:ext cx="4406900" cy="2595967"/>
          </a:xfrm>
          <a:prstGeom prst="rect">
            <a:avLst/>
          </a:prstGeom>
        </p:spPr>
      </p:pic>
      <p:sp>
        <p:nvSpPr>
          <p:cNvPr id="12" name="矩形 11">
            <a:extLst>
              <a:ext uri="{FF2B5EF4-FFF2-40B4-BE49-F238E27FC236}">
                <a16:creationId xmlns:a16="http://schemas.microsoft.com/office/drawing/2014/main" id="{87824A96-041C-4091-894E-FC456201788D}"/>
              </a:ext>
            </a:extLst>
          </p:cNvPr>
          <p:cNvSpPr/>
          <p:nvPr/>
        </p:nvSpPr>
        <p:spPr>
          <a:xfrm>
            <a:off x="2425129" y="5601965"/>
            <a:ext cx="4450001" cy="369332"/>
          </a:xfrm>
          <a:prstGeom prst="rect">
            <a:avLst/>
          </a:prstGeom>
        </p:spPr>
        <p:txBody>
          <a:bodyPr wrap="none">
            <a:spAutoFit/>
          </a:bodyPr>
          <a:lstStyle/>
          <a:p>
            <a:r>
              <a:rPr lang="en-US" altLang="zh-CN" b="1" u="sng" dirty="0">
                <a:solidFill>
                  <a:srgbClr val="00B050"/>
                </a:solidFill>
              </a:rPr>
              <a:t>System</a:t>
            </a:r>
            <a:r>
              <a:rPr lang="zh-CN" altLang="en-US" b="1" u="sng" dirty="0">
                <a:solidFill>
                  <a:srgbClr val="00B050"/>
                </a:solidFill>
              </a:rPr>
              <a:t> </a:t>
            </a:r>
            <a:r>
              <a:rPr lang="en-US" altLang="zh-CN" b="1" u="sng" dirty="0">
                <a:solidFill>
                  <a:srgbClr val="00B050"/>
                </a:solidFill>
              </a:rPr>
              <a:t>with</a:t>
            </a:r>
            <a:r>
              <a:rPr lang="zh-CN" altLang="en-US" b="1" u="sng" dirty="0">
                <a:solidFill>
                  <a:srgbClr val="00B050"/>
                </a:solidFill>
              </a:rPr>
              <a:t> </a:t>
            </a:r>
            <a:r>
              <a:rPr lang="en-US" altLang="zh-CN" b="1" u="sng" dirty="0">
                <a:solidFill>
                  <a:srgbClr val="00B050"/>
                </a:solidFill>
              </a:rPr>
              <a:t>separate</a:t>
            </a:r>
            <a:r>
              <a:rPr lang="zh-CN" altLang="en-US" b="1" u="sng" dirty="0">
                <a:solidFill>
                  <a:srgbClr val="00B050"/>
                </a:solidFill>
              </a:rPr>
              <a:t> </a:t>
            </a:r>
            <a:r>
              <a:rPr lang="en-US" altLang="zh-CN" b="1" u="sng" dirty="0">
                <a:solidFill>
                  <a:srgbClr val="00B050"/>
                </a:solidFill>
              </a:rPr>
              <a:t>dispatcher</a:t>
            </a:r>
            <a:r>
              <a:rPr lang="zh-CN" altLang="en-US" b="1" u="sng" dirty="0">
                <a:solidFill>
                  <a:srgbClr val="00B050"/>
                </a:solidFill>
              </a:rPr>
              <a:t> </a:t>
            </a:r>
            <a:r>
              <a:rPr lang="en-US" altLang="zh-CN" b="1" u="sng" dirty="0">
                <a:solidFill>
                  <a:srgbClr val="00B050"/>
                </a:solidFill>
              </a:rPr>
              <a:t>module</a:t>
            </a:r>
            <a:endParaRPr lang="zh-CN" altLang="en-US" b="1" u="sng" dirty="0">
              <a:solidFill>
                <a:srgbClr val="00B050"/>
              </a:solidFill>
            </a:endParaRPr>
          </a:p>
        </p:txBody>
      </p:sp>
    </p:spTree>
    <p:extLst>
      <p:ext uri="{BB962C8B-B14F-4D97-AF65-F5344CB8AC3E}">
        <p14:creationId xmlns:p14="http://schemas.microsoft.com/office/powerpoint/2010/main" val="88334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673ACE5-A3F3-419E-9EB5-E39B3B9C77EE}"/>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
        <p:nvSpPr>
          <p:cNvPr id="5" name="矩形 4">
            <a:extLst>
              <a:ext uri="{FF2B5EF4-FFF2-40B4-BE49-F238E27FC236}">
                <a16:creationId xmlns:a16="http://schemas.microsoft.com/office/drawing/2014/main" id="{B0919FE2-263F-4915-B150-E855F4DF6C15}"/>
              </a:ext>
            </a:extLst>
          </p:cNvPr>
          <p:cNvSpPr/>
          <p:nvPr/>
        </p:nvSpPr>
        <p:spPr>
          <a:xfrm>
            <a:off x="2425129" y="5601965"/>
            <a:ext cx="5001947" cy="369332"/>
          </a:xfrm>
          <a:prstGeom prst="rect">
            <a:avLst/>
          </a:prstGeom>
        </p:spPr>
        <p:txBody>
          <a:bodyPr wrap="none">
            <a:spAutoFit/>
          </a:bodyPr>
          <a:lstStyle/>
          <a:p>
            <a:r>
              <a:rPr lang="en-US" altLang="zh-CN" b="1" u="sng" dirty="0">
                <a:solidFill>
                  <a:srgbClr val="00B050"/>
                </a:solidFill>
              </a:rPr>
              <a:t>System</a:t>
            </a:r>
            <a:r>
              <a:rPr lang="zh-CN" altLang="en-US" b="1" u="sng" dirty="0">
                <a:solidFill>
                  <a:srgbClr val="00B050"/>
                </a:solidFill>
              </a:rPr>
              <a:t> </a:t>
            </a:r>
            <a:r>
              <a:rPr lang="en-US" altLang="zh-CN" b="1" u="sng" dirty="0">
                <a:solidFill>
                  <a:srgbClr val="00B050"/>
                </a:solidFill>
              </a:rPr>
              <a:t>without</a:t>
            </a:r>
            <a:r>
              <a:rPr lang="zh-CN" altLang="en-US" b="1" u="sng" dirty="0">
                <a:solidFill>
                  <a:srgbClr val="00B050"/>
                </a:solidFill>
              </a:rPr>
              <a:t> </a:t>
            </a:r>
            <a:r>
              <a:rPr lang="en-US" altLang="zh-CN" b="1" u="sng" dirty="0">
                <a:solidFill>
                  <a:srgbClr val="00B050"/>
                </a:solidFill>
              </a:rPr>
              <a:t>a</a:t>
            </a:r>
            <a:r>
              <a:rPr lang="zh-CN" altLang="en-US" b="1" u="sng" dirty="0">
                <a:solidFill>
                  <a:srgbClr val="00B050"/>
                </a:solidFill>
              </a:rPr>
              <a:t> </a:t>
            </a:r>
            <a:r>
              <a:rPr lang="en-US" altLang="zh-CN" b="1" u="sng" dirty="0">
                <a:solidFill>
                  <a:srgbClr val="00B050"/>
                </a:solidFill>
              </a:rPr>
              <a:t>separate</a:t>
            </a:r>
            <a:r>
              <a:rPr lang="zh-CN" altLang="en-US" b="1" u="sng" dirty="0">
                <a:solidFill>
                  <a:srgbClr val="00B050"/>
                </a:solidFill>
              </a:rPr>
              <a:t> </a:t>
            </a:r>
            <a:r>
              <a:rPr lang="en-US" altLang="zh-CN" b="1" u="sng" dirty="0">
                <a:solidFill>
                  <a:srgbClr val="00B050"/>
                </a:solidFill>
              </a:rPr>
              <a:t>dispatcher</a:t>
            </a:r>
            <a:r>
              <a:rPr lang="zh-CN" altLang="en-US" b="1" u="sng" dirty="0">
                <a:solidFill>
                  <a:srgbClr val="00B050"/>
                </a:solidFill>
              </a:rPr>
              <a:t> </a:t>
            </a:r>
            <a:r>
              <a:rPr lang="en-US" altLang="zh-CN" b="1" u="sng" dirty="0">
                <a:solidFill>
                  <a:srgbClr val="00B050"/>
                </a:solidFill>
              </a:rPr>
              <a:t>module</a:t>
            </a:r>
            <a:endParaRPr lang="zh-CN" altLang="en-US" b="1" u="sng" dirty="0">
              <a:solidFill>
                <a:srgbClr val="00B050"/>
              </a:solidFill>
            </a:endParaRPr>
          </a:p>
        </p:txBody>
      </p:sp>
      <p:pic>
        <p:nvPicPr>
          <p:cNvPr id="6" name="图片 5" descr="屏幕快照 2018-03-04 上午11.51.56.png">
            <a:extLst>
              <a:ext uri="{FF2B5EF4-FFF2-40B4-BE49-F238E27FC236}">
                <a16:creationId xmlns:a16="http://schemas.microsoft.com/office/drawing/2014/main" id="{BC19E58F-13BC-4DCA-A07E-F5974EC98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770" y="1749768"/>
            <a:ext cx="5565322" cy="3275590"/>
          </a:xfrm>
          <a:prstGeom prst="rect">
            <a:avLst/>
          </a:prstGeom>
        </p:spPr>
      </p:pic>
    </p:spTree>
    <p:extLst>
      <p:ext uri="{BB962C8B-B14F-4D97-AF65-F5344CB8AC3E}">
        <p14:creationId xmlns:p14="http://schemas.microsoft.com/office/powerpoint/2010/main" val="270510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2942E3-EE35-4333-9787-3853EE21B933}"/>
              </a:ext>
            </a:extLst>
          </p:cNvPr>
          <p:cNvSpPr>
            <a:spLocks noGrp="1"/>
          </p:cNvSpPr>
          <p:nvPr>
            <p:ph idx="1"/>
          </p:nvPr>
        </p:nvSpPr>
        <p:spPr/>
        <p:txBody>
          <a:bodyPr/>
          <a:lstStyle/>
          <a:p>
            <a:r>
              <a:rPr lang="en-US" altLang="zh-CN" dirty="0"/>
              <a:t>Advantages</a:t>
            </a:r>
          </a:p>
          <a:p>
            <a:pPr lvl="1"/>
            <a:r>
              <a:rPr lang="en-GB" altLang="zh-CN" dirty="0"/>
              <a:t>Strong support for reuse</a:t>
            </a:r>
          </a:p>
          <a:p>
            <a:pPr lvl="1"/>
            <a:r>
              <a:rPr lang="en-US" altLang="zh-CN" dirty="0"/>
              <a:t>Implicit invocation eases system evolution</a:t>
            </a:r>
          </a:p>
          <a:p>
            <a:r>
              <a:rPr lang="en-US" altLang="zh-CN" dirty="0"/>
              <a:t>Disadvantages</a:t>
            </a:r>
          </a:p>
          <a:p>
            <a:pPr lvl="1"/>
            <a:r>
              <a:rPr lang="en-US" altLang="zh-CN" dirty="0"/>
              <a:t>Components relinquish control over the computation performed by the system. When a component announces an event, it cannot assume other components will respond to it.</a:t>
            </a:r>
          </a:p>
          <a:p>
            <a:pPr lvl="1"/>
            <a:r>
              <a:rPr lang="en-US" altLang="zh-CN" dirty="0"/>
              <a:t>Sometimes data can be passed with an event, but in other situations event systems must rely on a shared repository for interaction. In this case global performance and resource management can become critical issues.</a:t>
            </a:r>
          </a:p>
          <a:p>
            <a:pPr lvl="1"/>
            <a:r>
              <a:rPr lang="en-US" altLang="zh-CN" dirty="0"/>
              <a:t>Reasoning about correctness can be problematic, since the meaning of a procedure that announces events will depend on the context of binding in which it invoked.</a:t>
            </a:r>
          </a:p>
          <a:p>
            <a:pPr lvl="1"/>
            <a:endParaRPr lang="zh-CN" altLang="en-US" dirty="0"/>
          </a:p>
        </p:txBody>
      </p:sp>
      <p:sp>
        <p:nvSpPr>
          <p:cNvPr id="4" name="标题 1">
            <a:extLst>
              <a:ext uri="{FF2B5EF4-FFF2-40B4-BE49-F238E27FC236}">
                <a16:creationId xmlns:a16="http://schemas.microsoft.com/office/drawing/2014/main" id="{358545DA-AE85-4D5E-AB0D-90E65C05E6EC}"/>
              </a:ext>
            </a:extLst>
          </p:cNvPr>
          <p:cNvSpPr>
            <a:spLocks noGrp="1"/>
          </p:cNvSpPr>
          <p:nvPr>
            <p:ph type="title"/>
          </p:nvPr>
        </p:nvSpPr>
        <p:spPr>
          <a:xfrm>
            <a:off x="828675" y="76200"/>
            <a:ext cx="7485512" cy="1096962"/>
          </a:xfrm>
        </p:spPr>
        <p:txBody>
          <a:bodyPr/>
          <a:lstStyle/>
          <a:p>
            <a:r>
              <a:rPr lang="en-US" altLang="zh-CN" dirty="0"/>
              <a:t>Event-based Systems</a:t>
            </a:r>
            <a:endParaRPr lang="zh-CN" altLang="en-US" dirty="0"/>
          </a:p>
        </p:txBody>
      </p:sp>
    </p:spTree>
    <p:extLst>
      <p:ext uri="{BB962C8B-B14F-4D97-AF65-F5344CB8AC3E}">
        <p14:creationId xmlns:p14="http://schemas.microsoft.com/office/powerpoint/2010/main" val="39008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6C1BD-E2EA-41EE-B18A-FB5D61797AF6}"/>
              </a:ext>
            </a:extLst>
          </p:cNvPr>
          <p:cNvSpPr>
            <a:spLocks noGrp="1"/>
          </p:cNvSpPr>
          <p:nvPr>
            <p:ph type="title"/>
          </p:nvPr>
        </p:nvSpPr>
        <p:spPr/>
        <p:txBody>
          <a:bodyPr/>
          <a:lstStyle/>
          <a:p>
            <a:r>
              <a:rPr lang="en-US" altLang="zh-CN" dirty="0"/>
              <a:t>Peer-to-Peer (P2P) Systems</a:t>
            </a:r>
            <a:endParaRPr lang="zh-CN" altLang="en-US" dirty="0"/>
          </a:p>
        </p:txBody>
      </p:sp>
      <p:sp>
        <p:nvSpPr>
          <p:cNvPr id="3" name="内容占位符 2">
            <a:extLst>
              <a:ext uri="{FF2B5EF4-FFF2-40B4-BE49-F238E27FC236}">
                <a16:creationId xmlns:a16="http://schemas.microsoft.com/office/drawing/2014/main" id="{BB0A03DA-52E9-4E2C-BD10-71835DEF99D0}"/>
              </a:ext>
            </a:extLst>
          </p:cNvPr>
          <p:cNvSpPr>
            <a:spLocks noGrp="1"/>
          </p:cNvSpPr>
          <p:nvPr>
            <p:ph idx="1"/>
          </p:nvPr>
        </p:nvSpPr>
        <p:spPr>
          <a:xfrm>
            <a:off x="828675" y="1600200"/>
            <a:ext cx="7486650" cy="1959746"/>
          </a:xfrm>
        </p:spPr>
        <p:txBody>
          <a:bodyPr/>
          <a:lstStyle/>
          <a:p>
            <a:pPr algn="just"/>
            <a:r>
              <a:rPr lang="en-US" altLang="zh-CN" dirty="0"/>
              <a:t>P2P architecture is a non-centralized architecture, that is, there is no server or client concept in the network. In the P2P architecture model, each node in the network is considered as a peer, they have the same status, any one node can request services and provide services, that is, each node is Client, also a Server.</a:t>
            </a:r>
          </a:p>
          <a:p>
            <a:endParaRPr lang="zh-CN" altLang="en-US" dirty="0"/>
          </a:p>
        </p:txBody>
      </p:sp>
      <p:sp>
        <p:nvSpPr>
          <p:cNvPr id="4" name="矩形 3">
            <a:extLst>
              <a:ext uri="{FF2B5EF4-FFF2-40B4-BE49-F238E27FC236}">
                <a16:creationId xmlns:a16="http://schemas.microsoft.com/office/drawing/2014/main" id="{12153E9A-DE2D-4461-86E6-A097D755025D}"/>
              </a:ext>
            </a:extLst>
          </p:cNvPr>
          <p:cNvSpPr/>
          <p:nvPr/>
        </p:nvSpPr>
        <p:spPr>
          <a:xfrm>
            <a:off x="828675" y="3357978"/>
            <a:ext cx="4150311" cy="3139321"/>
          </a:xfrm>
          <a:prstGeom prst="rect">
            <a:avLst/>
          </a:prstGeom>
        </p:spPr>
        <p:txBody>
          <a:bodyPr wrap="square">
            <a:spAutoFit/>
          </a:bodyPr>
          <a:lstStyle/>
          <a:p>
            <a:pPr algn="just"/>
            <a:r>
              <a:rPr lang="en-US" altLang="zh-CN" dirty="0"/>
              <a:t>P2P distributed network architecture consists of a large number of participants or peers, each node can provide other participants with services such as processing power, hard disk storage, network bandwidth, etc. Each participant interacts directly with</a:t>
            </a:r>
            <a:r>
              <a:rPr lang="zh-CN" altLang="en-US" dirty="0"/>
              <a:t> </a:t>
            </a:r>
            <a:r>
              <a:rPr lang="en-US" altLang="zh-CN" dirty="0"/>
              <a:t>each</a:t>
            </a:r>
            <a:r>
              <a:rPr lang="zh-CN" altLang="en-US" dirty="0"/>
              <a:t> </a:t>
            </a:r>
            <a:r>
              <a:rPr lang="en-US" altLang="zh-CN" dirty="0"/>
              <a:t>other</a:t>
            </a:r>
            <a:r>
              <a:rPr lang="zh-CN" altLang="en-US" dirty="0"/>
              <a:t> </a:t>
            </a:r>
            <a:r>
              <a:rPr lang="en-US" altLang="zh-CN" dirty="0"/>
              <a:t>without the need for an intermediary web server. Each node is the provider of resources, but also the consumers of resources. </a:t>
            </a:r>
            <a:endParaRPr lang="zh-CN" altLang="en-US" dirty="0"/>
          </a:p>
        </p:txBody>
      </p:sp>
      <p:pic>
        <p:nvPicPr>
          <p:cNvPr id="5" name="图片 4" descr="屏幕快照 2018-03-07 上午12.43.16.png">
            <a:extLst>
              <a:ext uri="{FF2B5EF4-FFF2-40B4-BE49-F238E27FC236}">
                <a16:creationId xmlns:a16="http://schemas.microsoft.com/office/drawing/2014/main" id="{D5F33C39-7160-4632-97C7-874065AB2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5418" y="3357978"/>
            <a:ext cx="3755840" cy="2466281"/>
          </a:xfrm>
          <a:prstGeom prst="rect">
            <a:avLst/>
          </a:prstGeom>
        </p:spPr>
      </p:pic>
    </p:spTree>
    <p:extLst>
      <p:ext uri="{BB962C8B-B14F-4D97-AF65-F5344CB8AC3E}">
        <p14:creationId xmlns:p14="http://schemas.microsoft.com/office/powerpoint/2010/main" val="127780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F6B4E-7DCC-46E4-A1A0-7E9FD70A33AD}"/>
              </a:ext>
            </a:extLst>
          </p:cNvPr>
          <p:cNvSpPr>
            <a:spLocks noGrp="1"/>
          </p:cNvSpPr>
          <p:nvPr>
            <p:ph type="title"/>
          </p:nvPr>
        </p:nvSpPr>
        <p:spPr/>
        <p:txBody>
          <a:bodyPr/>
          <a:lstStyle/>
          <a:p>
            <a:r>
              <a:rPr lang="en-US" altLang="zh-CN" dirty="0"/>
              <a:t>Peer-to-Peer (P2P) Systems</a:t>
            </a:r>
            <a:endParaRPr lang="zh-CN" altLang="en-US" dirty="0"/>
          </a:p>
        </p:txBody>
      </p:sp>
      <p:sp>
        <p:nvSpPr>
          <p:cNvPr id="3" name="内容占位符 2">
            <a:extLst>
              <a:ext uri="{FF2B5EF4-FFF2-40B4-BE49-F238E27FC236}">
                <a16:creationId xmlns:a16="http://schemas.microsoft.com/office/drawing/2014/main" id="{B1831DF6-78B9-4637-AD32-E2323F394FC8}"/>
              </a:ext>
            </a:extLst>
          </p:cNvPr>
          <p:cNvSpPr>
            <a:spLocks noGrp="1"/>
          </p:cNvSpPr>
          <p:nvPr>
            <p:ph idx="1"/>
          </p:nvPr>
        </p:nvSpPr>
        <p:spPr>
          <a:xfrm>
            <a:off x="828675" y="1520301"/>
            <a:ext cx="7486650" cy="3007311"/>
          </a:xfrm>
        </p:spPr>
        <p:txBody>
          <a:bodyPr>
            <a:normAutofit fontScale="92500" lnSpcReduction="20000"/>
          </a:bodyPr>
          <a:lstStyle/>
          <a:p>
            <a:r>
              <a:rPr lang="en-US" altLang="zh-CN" dirty="0"/>
              <a:t>Centralized P2P—The 1</a:t>
            </a:r>
            <a:r>
              <a:rPr lang="en-US" altLang="zh-CN" baseline="30000" dirty="0"/>
              <a:t>st</a:t>
            </a:r>
            <a:r>
              <a:rPr lang="en-US" altLang="zh-CN" dirty="0"/>
              <a:t> generation of P2</a:t>
            </a:r>
            <a:r>
              <a:rPr lang="zh-CN" altLang="zh-CN" dirty="0"/>
              <a:t>P</a:t>
            </a:r>
            <a:r>
              <a:rPr lang="en-US" altLang="zh-CN" dirty="0"/>
              <a:t> software architecture</a:t>
            </a:r>
          </a:p>
          <a:p>
            <a:pPr lvl="1"/>
            <a:r>
              <a:rPr lang="en-US" altLang="zh-CN" dirty="0"/>
              <a:t>A centralized directory-based P2P software architecture uses a central directory server to manage P2P nodes.</a:t>
            </a:r>
          </a:p>
          <a:p>
            <a:r>
              <a:rPr lang="en-US" altLang="zh-CN" dirty="0"/>
              <a:t>Pure P2P—The 2</a:t>
            </a:r>
            <a:r>
              <a:rPr lang="en-US" altLang="zh-CN" baseline="30000" dirty="0"/>
              <a:t>nd</a:t>
            </a:r>
            <a:r>
              <a:rPr lang="en-US" altLang="zh-CN" dirty="0"/>
              <a:t> generation of P2</a:t>
            </a:r>
            <a:r>
              <a:rPr lang="zh-CN" altLang="zh-CN" dirty="0"/>
              <a:t>P</a:t>
            </a:r>
            <a:r>
              <a:rPr lang="en-US" altLang="zh-CN" dirty="0"/>
              <a:t> software architecture</a:t>
            </a:r>
          </a:p>
          <a:p>
            <a:pPr lvl="1"/>
            <a:r>
              <a:rPr lang="en-US" altLang="zh-CN" dirty="0"/>
              <a:t>Pure P2P architecture is also known as broadcast P2P model</a:t>
            </a:r>
          </a:p>
          <a:p>
            <a:r>
              <a:rPr lang="en-US" altLang="zh-CN" dirty="0"/>
              <a:t>Unstructured hierarchical Pure P2P—The 3rd  generation of P2P software architecture</a:t>
            </a:r>
          </a:p>
          <a:p>
            <a:pPr lvl="1"/>
            <a:r>
              <a:rPr lang="en-US" altLang="zh-CN" dirty="0"/>
              <a:t>By dividing the peer into two categories: super-node and leaf-node, the super-node is formed into an overlay network based on the original peer-to-peer network.</a:t>
            </a:r>
          </a:p>
          <a:p>
            <a:endParaRPr lang="zh-CN" altLang="en-US" dirty="0"/>
          </a:p>
        </p:txBody>
      </p:sp>
      <p:pic>
        <p:nvPicPr>
          <p:cNvPr id="4" name="图片 3" descr="屏幕快照 2018-03-07 上午1.08.58副本.jpg">
            <a:extLst>
              <a:ext uri="{FF2B5EF4-FFF2-40B4-BE49-F238E27FC236}">
                <a16:creationId xmlns:a16="http://schemas.microsoft.com/office/drawing/2014/main" id="{1B580CC7-8060-4BFE-860D-C5A679830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53" y="4527612"/>
            <a:ext cx="3040351" cy="2003724"/>
          </a:xfrm>
          <a:prstGeom prst="rect">
            <a:avLst/>
          </a:prstGeom>
        </p:spPr>
      </p:pic>
      <p:pic>
        <p:nvPicPr>
          <p:cNvPr id="5" name="图片 4" descr="屏幕快照 2018-03-07 上午9.51.18.jpg">
            <a:extLst>
              <a:ext uri="{FF2B5EF4-FFF2-40B4-BE49-F238E27FC236}">
                <a16:creationId xmlns:a16="http://schemas.microsoft.com/office/drawing/2014/main" id="{754AB6FB-539C-445B-B5D6-7A9189F23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433" y="4549036"/>
            <a:ext cx="2782231" cy="1692417"/>
          </a:xfrm>
          <a:prstGeom prst="rect">
            <a:avLst/>
          </a:prstGeom>
        </p:spPr>
      </p:pic>
      <p:pic>
        <p:nvPicPr>
          <p:cNvPr id="6" name="图片 5" descr="屏幕快照 2018-03-07 上午10.06.41.png">
            <a:extLst>
              <a:ext uri="{FF2B5EF4-FFF2-40B4-BE49-F238E27FC236}">
                <a16:creationId xmlns:a16="http://schemas.microsoft.com/office/drawing/2014/main" id="{08D9ADA0-A46C-4DDF-904D-17EFE254BE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2546" y="4549036"/>
            <a:ext cx="3040351" cy="1577325"/>
          </a:xfrm>
          <a:prstGeom prst="rect">
            <a:avLst/>
          </a:prstGeom>
        </p:spPr>
      </p:pic>
    </p:spTree>
    <p:extLst>
      <p:ext uri="{BB962C8B-B14F-4D97-AF65-F5344CB8AC3E}">
        <p14:creationId xmlns:p14="http://schemas.microsoft.com/office/powerpoint/2010/main" val="2885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90414-0054-43B3-B029-A71E7732C3AD}"/>
              </a:ext>
            </a:extLst>
          </p:cNvPr>
          <p:cNvSpPr>
            <a:spLocks noGrp="1"/>
          </p:cNvSpPr>
          <p:nvPr>
            <p:ph type="title"/>
          </p:nvPr>
        </p:nvSpPr>
        <p:spPr/>
        <p:txBody>
          <a:bodyPr/>
          <a:lstStyle/>
          <a:p>
            <a:r>
              <a:rPr lang="en-US" altLang="zh-CN" dirty="0"/>
              <a:t>Design Patterns in this Course</a:t>
            </a:r>
            <a:endParaRPr lang="zh-CN" altLang="en-US" dirty="0"/>
          </a:p>
        </p:txBody>
      </p:sp>
      <p:sp>
        <p:nvSpPr>
          <p:cNvPr id="3" name="内容占位符 2">
            <a:extLst>
              <a:ext uri="{FF2B5EF4-FFF2-40B4-BE49-F238E27FC236}">
                <a16:creationId xmlns:a16="http://schemas.microsoft.com/office/drawing/2014/main" id="{8084151B-3228-4260-B0E6-29BCD914B515}"/>
              </a:ext>
            </a:extLst>
          </p:cNvPr>
          <p:cNvSpPr>
            <a:spLocks noGrp="1"/>
          </p:cNvSpPr>
          <p:nvPr>
            <p:ph idx="1"/>
          </p:nvPr>
        </p:nvSpPr>
        <p:spPr>
          <a:xfrm>
            <a:off x="828675" y="1600200"/>
            <a:ext cx="7486650" cy="5181600"/>
          </a:xfrm>
        </p:spPr>
        <p:txBody>
          <a:bodyPr>
            <a:normAutofit lnSpcReduction="10000"/>
          </a:bodyPr>
          <a:lstStyle/>
          <a:p>
            <a:r>
              <a:rPr lang="en-US" altLang="zh-CN" dirty="0"/>
              <a:t>Creational Patterns</a:t>
            </a:r>
          </a:p>
          <a:p>
            <a:pPr lvl="1"/>
            <a:r>
              <a:rPr lang="en-US" altLang="zh-CN" dirty="0"/>
              <a:t>Simple Factory</a:t>
            </a:r>
          </a:p>
          <a:p>
            <a:pPr lvl="1"/>
            <a:r>
              <a:rPr lang="en-US" altLang="zh-CN" dirty="0"/>
              <a:t>Factory Method</a:t>
            </a:r>
          </a:p>
          <a:p>
            <a:pPr lvl="1"/>
            <a:r>
              <a:rPr lang="en-US" altLang="zh-CN" dirty="0"/>
              <a:t>Abstract Factory</a:t>
            </a:r>
          </a:p>
          <a:p>
            <a:pPr lvl="1"/>
            <a:r>
              <a:rPr lang="en-US" altLang="zh-CN" dirty="0"/>
              <a:t>Builder</a:t>
            </a:r>
          </a:p>
          <a:p>
            <a:pPr lvl="1"/>
            <a:r>
              <a:rPr lang="en-US" altLang="zh-CN" dirty="0"/>
              <a:t>Singleton</a:t>
            </a:r>
          </a:p>
          <a:p>
            <a:r>
              <a:rPr lang="en-US" altLang="zh-CN" dirty="0"/>
              <a:t>Structure Patterns</a:t>
            </a:r>
          </a:p>
          <a:p>
            <a:pPr lvl="1"/>
            <a:r>
              <a:rPr lang="en-US" altLang="zh-CN" dirty="0"/>
              <a:t>Adaptor</a:t>
            </a:r>
          </a:p>
          <a:p>
            <a:pPr lvl="1"/>
            <a:r>
              <a:rPr lang="en-US" altLang="zh-CN" dirty="0"/>
              <a:t>Composite</a:t>
            </a:r>
          </a:p>
          <a:p>
            <a:pPr lvl="1"/>
            <a:r>
              <a:rPr lang="en-US" altLang="zh-CN" dirty="0"/>
              <a:t>Bridge</a:t>
            </a:r>
          </a:p>
          <a:p>
            <a:pPr lvl="1"/>
            <a:r>
              <a:rPr lang="en-GB" altLang="zh-CN" dirty="0"/>
              <a:t>Façade </a:t>
            </a:r>
          </a:p>
          <a:p>
            <a:r>
              <a:rPr lang="en-GB" altLang="zh-CN" dirty="0"/>
              <a:t>Behavioral Patterns</a:t>
            </a:r>
          </a:p>
          <a:p>
            <a:pPr lvl="1"/>
            <a:r>
              <a:rPr lang="en-GB" altLang="zh-CN" dirty="0"/>
              <a:t>Iterator</a:t>
            </a:r>
          </a:p>
          <a:p>
            <a:pPr lvl="1"/>
            <a:r>
              <a:rPr lang="en-GB" altLang="zh-CN" dirty="0"/>
              <a:t>Mediator</a:t>
            </a:r>
          </a:p>
          <a:p>
            <a:pPr lvl="1"/>
            <a:r>
              <a:rPr lang="en-GB" altLang="zh-CN" dirty="0"/>
              <a:t>Observer</a:t>
            </a:r>
          </a:p>
          <a:p>
            <a:pPr lvl="1"/>
            <a:r>
              <a:rPr lang="en-GB" altLang="zh-CN" dirty="0"/>
              <a:t>Strategy</a:t>
            </a:r>
          </a:p>
          <a:p>
            <a:endParaRPr lang="zh-CN" altLang="en-US" dirty="0"/>
          </a:p>
        </p:txBody>
      </p:sp>
      <p:sp>
        <p:nvSpPr>
          <p:cNvPr id="4" name="文本框 3">
            <a:extLst>
              <a:ext uri="{FF2B5EF4-FFF2-40B4-BE49-F238E27FC236}">
                <a16:creationId xmlns:a16="http://schemas.microsoft.com/office/drawing/2014/main" id="{8ABA7F99-A5F6-4E38-9868-68FD296CE33C}"/>
              </a:ext>
            </a:extLst>
          </p:cNvPr>
          <p:cNvSpPr txBox="1"/>
          <p:nvPr/>
        </p:nvSpPr>
        <p:spPr>
          <a:xfrm>
            <a:off x="5007005" y="3195961"/>
            <a:ext cx="2867488" cy="923330"/>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names of these design patterns.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85964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B7330-2F9B-4391-A20D-8BB43CB84552}"/>
              </a:ext>
            </a:extLst>
          </p:cNvPr>
          <p:cNvSpPr>
            <a:spLocks noGrp="1"/>
          </p:cNvSpPr>
          <p:nvPr>
            <p:ph type="title"/>
          </p:nvPr>
        </p:nvSpPr>
        <p:spPr/>
        <p:txBody>
          <a:bodyPr/>
          <a:lstStyle/>
          <a:p>
            <a:r>
              <a:rPr lang="en-US" altLang="zh-CN" dirty="0"/>
              <a:t>Quality of Software</a:t>
            </a:r>
            <a:endParaRPr lang="zh-CN" altLang="en-US" dirty="0"/>
          </a:p>
        </p:txBody>
      </p:sp>
      <p:sp>
        <p:nvSpPr>
          <p:cNvPr id="3" name="内容占位符 2">
            <a:extLst>
              <a:ext uri="{FF2B5EF4-FFF2-40B4-BE49-F238E27FC236}">
                <a16:creationId xmlns:a16="http://schemas.microsoft.com/office/drawing/2014/main" id="{D7FE9E8F-1F85-4BD9-B4E4-8D90DFA3FCBD}"/>
              </a:ext>
            </a:extLst>
          </p:cNvPr>
          <p:cNvSpPr>
            <a:spLocks noGrp="1"/>
          </p:cNvSpPr>
          <p:nvPr>
            <p:ph idx="1"/>
          </p:nvPr>
        </p:nvSpPr>
        <p:spPr/>
        <p:txBody>
          <a:bodyPr/>
          <a:lstStyle/>
          <a:p>
            <a:r>
              <a:rPr lang="en-US" altLang="zh-CN" dirty="0"/>
              <a:t>What is Quality Attribute</a:t>
            </a:r>
            <a:r>
              <a:rPr lang="zh-CN" altLang="en-US" dirty="0"/>
              <a:t>？</a:t>
            </a:r>
            <a:endParaRPr lang="en-US" altLang="zh-CN" dirty="0"/>
          </a:p>
          <a:p>
            <a:pPr lvl="1" algn="dist">
              <a:buFont typeface="Wingdings" charset="2"/>
              <a:buChar char="ü"/>
            </a:pPr>
            <a:r>
              <a:rPr lang="en-US" altLang="zh-CN" sz="2000" dirty="0"/>
              <a:t>A quality attribute (QA) is a measurable or testable property of a system that is used to indicate how well the system satisfies the needs of its stakeholders.</a:t>
            </a:r>
          </a:p>
          <a:p>
            <a:r>
              <a:rPr lang="en-US" altLang="zh-CN" dirty="0"/>
              <a:t>How </a:t>
            </a:r>
            <a:r>
              <a:rPr lang="zh-CN" altLang="zh-CN" dirty="0"/>
              <a:t>t</a:t>
            </a:r>
            <a:r>
              <a:rPr lang="en-US" altLang="zh-CN" dirty="0"/>
              <a:t>o</a:t>
            </a:r>
            <a:r>
              <a:rPr lang="zh-CN" altLang="en-US" dirty="0"/>
              <a:t> </a:t>
            </a:r>
            <a:r>
              <a:rPr lang="en-US" altLang="zh-CN" dirty="0"/>
              <a:t>express</a:t>
            </a:r>
            <a:r>
              <a:rPr lang="zh-CN" altLang="en-US" dirty="0"/>
              <a:t> </a:t>
            </a:r>
            <a:r>
              <a:rPr lang="en-US" altLang="zh-CN" dirty="0"/>
              <a:t>the</a:t>
            </a:r>
            <a:r>
              <a:rPr lang="zh-CN" altLang="en-US" dirty="0"/>
              <a:t> </a:t>
            </a:r>
            <a:r>
              <a:rPr lang="en-US" altLang="zh-CN" dirty="0"/>
              <a:t>Quality Attribute</a:t>
            </a:r>
          </a:p>
          <a:p>
            <a:pPr lvl="1">
              <a:lnSpc>
                <a:spcPct val="100000"/>
              </a:lnSpc>
              <a:buFont typeface="Wingdings" charset="2"/>
              <a:buChar char="ü"/>
            </a:pPr>
            <a:r>
              <a:rPr lang="en-US" altLang="zh-CN" sz="2000" dirty="0"/>
              <a:t>Availability</a:t>
            </a:r>
          </a:p>
          <a:p>
            <a:pPr lvl="1">
              <a:lnSpc>
                <a:spcPct val="100000"/>
              </a:lnSpc>
              <a:buFont typeface="Wingdings" charset="2"/>
              <a:buChar char="ü"/>
            </a:pPr>
            <a:r>
              <a:rPr lang="zh-CN" altLang="zh-CN" sz="2000" dirty="0"/>
              <a:t>I</a:t>
            </a:r>
            <a:r>
              <a:rPr lang="en-US" altLang="zh-CN" sz="2000" dirty="0" err="1"/>
              <a:t>nteroperability</a:t>
            </a:r>
            <a:endParaRPr lang="en-US" altLang="zh-CN" sz="2000" dirty="0"/>
          </a:p>
          <a:p>
            <a:pPr lvl="1">
              <a:lnSpc>
                <a:spcPct val="100000"/>
              </a:lnSpc>
              <a:buFont typeface="Wingdings" charset="2"/>
              <a:buChar char="ü"/>
            </a:pPr>
            <a:r>
              <a:rPr lang="zh-CN" altLang="zh-CN" sz="2000" dirty="0"/>
              <a:t>M</a:t>
            </a:r>
            <a:r>
              <a:rPr lang="en-US" altLang="zh-CN" sz="2000" dirty="0" err="1"/>
              <a:t>odifiability</a:t>
            </a:r>
            <a:endParaRPr lang="en-US" altLang="zh-CN" sz="2000" dirty="0"/>
          </a:p>
          <a:p>
            <a:pPr lvl="1">
              <a:lnSpc>
                <a:spcPct val="100000"/>
              </a:lnSpc>
              <a:buFont typeface="Wingdings" charset="2"/>
              <a:buChar char="ü"/>
            </a:pPr>
            <a:r>
              <a:rPr lang="zh-CN" altLang="zh-CN" sz="2000" dirty="0"/>
              <a:t>P</a:t>
            </a:r>
            <a:r>
              <a:rPr lang="en-US" altLang="zh-CN" sz="2000" dirty="0" err="1"/>
              <a:t>erformance</a:t>
            </a:r>
            <a:endParaRPr lang="en-US" altLang="zh-CN" sz="2000" dirty="0"/>
          </a:p>
          <a:p>
            <a:pPr lvl="1">
              <a:lnSpc>
                <a:spcPct val="100000"/>
              </a:lnSpc>
              <a:buFont typeface="Wingdings" charset="2"/>
              <a:buChar char="ü"/>
            </a:pPr>
            <a:r>
              <a:rPr lang="zh-CN" altLang="zh-CN" sz="2000" dirty="0"/>
              <a:t>S</a:t>
            </a:r>
            <a:r>
              <a:rPr lang="en-US" altLang="zh-CN" sz="2000" dirty="0" err="1"/>
              <a:t>ecurity</a:t>
            </a:r>
            <a:endParaRPr lang="en-US" altLang="zh-CN" sz="2000" dirty="0"/>
          </a:p>
          <a:p>
            <a:pPr lvl="1">
              <a:lnSpc>
                <a:spcPct val="100000"/>
              </a:lnSpc>
              <a:buFont typeface="Wingdings" charset="2"/>
              <a:buChar char="ü"/>
            </a:pPr>
            <a:r>
              <a:rPr lang="zh-CN" altLang="zh-CN" sz="2000" dirty="0"/>
              <a:t>T</a:t>
            </a:r>
            <a:r>
              <a:rPr lang="en-US" altLang="zh-CN" sz="2000" dirty="0" err="1"/>
              <a:t>estability</a:t>
            </a:r>
            <a:endParaRPr lang="en-US" altLang="zh-CN" sz="2000" dirty="0"/>
          </a:p>
          <a:p>
            <a:pPr lvl="1">
              <a:lnSpc>
                <a:spcPct val="100000"/>
              </a:lnSpc>
              <a:buFont typeface="Wingdings" charset="2"/>
              <a:buChar char="ü"/>
            </a:pPr>
            <a:r>
              <a:rPr lang="zh-CN" altLang="zh-CN" sz="2000" dirty="0"/>
              <a:t>Us</a:t>
            </a:r>
            <a:r>
              <a:rPr lang="en-US" altLang="zh-CN" sz="2000" dirty="0"/>
              <a:t>ability</a:t>
            </a:r>
          </a:p>
        </p:txBody>
      </p:sp>
      <p:sp>
        <p:nvSpPr>
          <p:cNvPr id="4" name="文本框 3">
            <a:extLst>
              <a:ext uri="{FF2B5EF4-FFF2-40B4-BE49-F238E27FC236}">
                <a16:creationId xmlns:a16="http://schemas.microsoft.com/office/drawing/2014/main" id="{5470982C-04CA-45E6-BDEB-F4B7AF755B2F}"/>
              </a:ext>
            </a:extLst>
          </p:cNvPr>
          <p:cNvSpPr txBox="1"/>
          <p:nvPr/>
        </p:nvSpPr>
        <p:spPr>
          <a:xfrm>
            <a:off x="5726096" y="4909351"/>
            <a:ext cx="2388094" cy="923330"/>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 names of these quality attributes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8330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48BBC-2CBE-457D-90F2-2E8B6BD046CD}"/>
              </a:ext>
            </a:extLst>
          </p:cNvPr>
          <p:cNvSpPr>
            <a:spLocks noGrp="1"/>
          </p:cNvSpPr>
          <p:nvPr>
            <p:ph type="title"/>
          </p:nvPr>
        </p:nvSpPr>
        <p:spPr/>
        <p:txBody>
          <a:bodyPr/>
          <a:lstStyle/>
          <a:p>
            <a:r>
              <a:rPr lang="en-US" altLang="zh-CN" dirty="0"/>
              <a:t>Simple Factory</a:t>
            </a:r>
            <a:endParaRPr lang="zh-CN" altLang="en-US" dirty="0"/>
          </a:p>
        </p:txBody>
      </p:sp>
      <p:sp>
        <p:nvSpPr>
          <p:cNvPr id="4" name="内容占位符 13">
            <a:extLst>
              <a:ext uri="{FF2B5EF4-FFF2-40B4-BE49-F238E27FC236}">
                <a16:creationId xmlns:a16="http://schemas.microsoft.com/office/drawing/2014/main" id="{A112DB02-0E8F-44A9-967A-9E22B4036A32}"/>
              </a:ext>
            </a:extLst>
          </p:cNvPr>
          <p:cNvSpPr>
            <a:spLocks noGrp="1"/>
          </p:cNvSpPr>
          <p:nvPr>
            <p:ph idx="1"/>
          </p:nvPr>
        </p:nvSpPr>
        <p:spPr>
          <a:xfrm>
            <a:off x="1344518" y="4928334"/>
            <a:ext cx="6783854" cy="1188381"/>
          </a:xfrm>
        </p:spPr>
        <p:txBody>
          <a:bodyPr rtlCol="0">
            <a:normAutofit lnSpcReduction="10000"/>
          </a:bodyPr>
          <a:lstStyle/>
          <a:p>
            <a:pPr algn="just"/>
            <a:r>
              <a:rPr lang="en-US" dirty="0"/>
              <a:t>The Creator class is a factory class. The class in the right half of the figure is called the product class and consists of the interface Product and concrete product class </a:t>
            </a:r>
            <a:r>
              <a:rPr lang="en-US" dirty="0" err="1"/>
              <a:t>ConcreteProduct</a:t>
            </a:r>
            <a:r>
              <a:rPr lang="en-US" dirty="0"/>
              <a:t>.</a:t>
            </a:r>
            <a:endParaRPr lang="x-none" dirty="0">
              <a:latin typeface="微软雅黑" panose="020B0503020204020204" pitchFamily="34" charset="-122"/>
              <a:ea typeface="微软雅黑" panose="020B0503020204020204" pitchFamily="34" charset="-122"/>
            </a:endParaRPr>
          </a:p>
        </p:txBody>
      </p:sp>
      <p:pic>
        <p:nvPicPr>
          <p:cNvPr id="5" name="图片 4" descr="屏幕快照 2018-03-10 下午9.42.47.png">
            <a:extLst>
              <a:ext uri="{FF2B5EF4-FFF2-40B4-BE49-F238E27FC236}">
                <a16:creationId xmlns:a16="http://schemas.microsoft.com/office/drawing/2014/main" id="{46DEF2DE-779C-4384-A6E1-3FB3B7D4B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481" y="1495815"/>
            <a:ext cx="5351057" cy="2696541"/>
          </a:xfrm>
          <a:prstGeom prst="rect">
            <a:avLst/>
          </a:prstGeom>
        </p:spPr>
      </p:pic>
      <p:sp>
        <p:nvSpPr>
          <p:cNvPr id="6" name="文本框 5">
            <a:extLst>
              <a:ext uri="{FF2B5EF4-FFF2-40B4-BE49-F238E27FC236}">
                <a16:creationId xmlns:a16="http://schemas.microsoft.com/office/drawing/2014/main" id="{D518EE3B-4F48-4CEC-9C42-7F64CF7D431D}"/>
              </a:ext>
            </a:extLst>
          </p:cNvPr>
          <p:cNvSpPr txBox="1"/>
          <p:nvPr/>
        </p:nvSpPr>
        <p:spPr>
          <a:xfrm>
            <a:off x="2997696" y="4257269"/>
            <a:ext cx="2995115" cy="338554"/>
          </a:xfrm>
          <a:prstGeom prst="rect">
            <a:avLst/>
          </a:prstGeom>
          <a:noFill/>
        </p:spPr>
        <p:txBody>
          <a:bodyPr wrap="none" rtlCol="0">
            <a:spAutoFit/>
          </a:bodyPr>
          <a:lstStyle/>
          <a:p>
            <a:r>
              <a:rPr kumimoji="1" lang="en-US" altLang="zh-CN" sz="1600" dirty="0"/>
              <a:t>Simple factory class diagram</a:t>
            </a:r>
            <a:endParaRPr kumimoji="1" lang="zh-CN" altLang="en-US" sz="1600" dirty="0"/>
          </a:p>
        </p:txBody>
      </p:sp>
    </p:spTree>
    <p:extLst>
      <p:ext uri="{BB962C8B-B14F-4D97-AF65-F5344CB8AC3E}">
        <p14:creationId xmlns:p14="http://schemas.microsoft.com/office/powerpoint/2010/main" val="24399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57E544-4953-469B-99EA-2E473E7AF70F}"/>
              </a:ext>
            </a:extLst>
          </p:cNvPr>
          <p:cNvSpPr>
            <a:spLocks noGrp="1"/>
          </p:cNvSpPr>
          <p:nvPr>
            <p:ph type="title"/>
          </p:nvPr>
        </p:nvSpPr>
        <p:spPr/>
        <p:txBody>
          <a:bodyPr/>
          <a:lstStyle/>
          <a:p>
            <a:r>
              <a:rPr lang="en-US" altLang="zh-CN" dirty="0"/>
              <a:t>Factory Method</a:t>
            </a:r>
            <a:endParaRPr lang="zh-CN" altLang="en-US" dirty="0"/>
          </a:p>
        </p:txBody>
      </p:sp>
      <p:sp>
        <p:nvSpPr>
          <p:cNvPr id="4" name="内容占位符 13">
            <a:extLst>
              <a:ext uri="{FF2B5EF4-FFF2-40B4-BE49-F238E27FC236}">
                <a16:creationId xmlns:a16="http://schemas.microsoft.com/office/drawing/2014/main" id="{03BDA9C5-2F22-43BC-BEFC-ADB553E6DB37}"/>
              </a:ext>
            </a:extLst>
          </p:cNvPr>
          <p:cNvSpPr>
            <a:spLocks noGrp="1"/>
          </p:cNvSpPr>
          <p:nvPr>
            <p:ph idx="1"/>
          </p:nvPr>
        </p:nvSpPr>
        <p:spPr>
          <a:xfrm>
            <a:off x="315372" y="4687409"/>
            <a:ext cx="8695455" cy="1995122"/>
          </a:xfrm>
        </p:spPr>
        <p:txBody>
          <a:bodyPr rtlCol="0">
            <a:normAutofit fontScale="92500" lnSpcReduction="20000"/>
          </a:bodyPr>
          <a:lstStyle/>
          <a:p>
            <a:pPr>
              <a:lnSpc>
                <a:spcPct val="100000"/>
              </a:lnSpc>
            </a:pPr>
            <a:r>
              <a:rPr lang="en-US" dirty="0"/>
              <a:t>Rewrite a single factory class in a simple factory method schema to a hierarchical class. First you need an interface as a superclass called creator. There is a method in the interface called factory(); then you can use the same structure as the product class to create the creator class structure, which contains </a:t>
            </a:r>
            <a:r>
              <a:rPr lang="en-US" dirty="0" err="1"/>
              <a:t>creatorA</a:t>
            </a:r>
            <a:r>
              <a:rPr lang="en-US" dirty="0"/>
              <a:t> and </a:t>
            </a:r>
            <a:r>
              <a:rPr lang="en-US" dirty="0" err="1"/>
              <a:t>creatorB</a:t>
            </a:r>
            <a:r>
              <a:rPr lang="en-US" dirty="0"/>
              <a:t>, each responsible for creating the corresponding </a:t>
            </a:r>
            <a:r>
              <a:rPr lang="en-US" dirty="0" err="1"/>
              <a:t>ProductA</a:t>
            </a:r>
            <a:r>
              <a:rPr lang="en-US" dirty="0"/>
              <a:t> And </a:t>
            </a:r>
            <a:r>
              <a:rPr lang="en-US" dirty="0" err="1"/>
              <a:t>ProductB</a:t>
            </a:r>
            <a:r>
              <a:rPr lang="en-US" dirty="0"/>
              <a:t> objects. Each product class corresponds to a factory class. The factory class is only responsible for creating the corresponding product class object.</a:t>
            </a:r>
            <a:endParaRPr lang="x-none" dirty="0">
              <a:latin typeface="微软雅黑" panose="020B0503020204020204" pitchFamily="34" charset="-122"/>
              <a:ea typeface="微软雅黑" panose="020B0503020204020204" pitchFamily="34" charset="-122"/>
            </a:endParaRPr>
          </a:p>
        </p:txBody>
      </p:sp>
      <p:pic>
        <p:nvPicPr>
          <p:cNvPr id="5" name="图片 4" descr="屏幕快照 2018-03-10 下午9.49.24.png">
            <a:extLst>
              <a:ext uri="{FF2B5EF4-FFF2-40B4-BE49-F238E27FC236}">
                <a16:creationId xmlns:a16="http://schemas.microsoft.com/office/drawing/2014/main" id="{3D848F94-2328-4595-ACDD-CE839623C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467" y="1332748"/>
            <a:ext cx="5811267" cy="2775636"/>
          </a:xfrm>
          <a:prstGeom prst="rect">
            <a:avLst/>
          </a:prstGeom>
        </p:spPr>
      </p:pic>
      <p:sp>
        <p:nvSpPr>
          <p:cNvPr id="6" name="文本框 5">
            <a:extLst>
              <a:ext uri="{FF2B5EF4-FFF2-40B4-BE49-F238E27FC236}">
                <a16:creationId xmlns:a16="http://schemas.microsoft.com/office/drawing/2014/main" id="{10D67E9E-DFFC-4DE7-83BC-4A123004DA8C}"/>
              </a:ext>
            </a:extLst>
          </p:cNvPr>
          <p:cNvSpPr txBox="1"/>
          <p:nvPr/>
        </p:nvSpPr>
        <p:spPr>
          <a:xfrm>
            <a:off x="2997696" y="4257269"/>
            <a:ext cx="3259034" cy="338554"/>
          </a:xfrm>
          <a:prstGeom prst="rect">
            <a:avLst/>
          </a:prstGeom>
          <a:noFill/>
        </p:spPr>
        <p:txBody>
          <a:bodyPr wrap="none" rtlCol="0">
            <a:spAutoFit/>
          </a:bodyPr>
          <a:lstStyle/>
          <a:p>
            <a:r>
              <a:rPr kumimoji="1" lang="en-US" altLang="zh-CN" sz="1600" dirty="0"/>
              <a:t>Class diagram of Factory Method</a:t>
            </a:r>
            <a:endParaRPr kumimoji="1" lang="zh-CN" altLang="en-US" sz="1600" dirty="0"/>
          </a:p>
        </p:txBody>
      </p:sp>
    </p:spTree>
    <p:extLst>
      <p:ext uri="{BB962C8B-B14F-4D97-AF65-F5344CB8AC3E}">
        <p14:creationId xmlns:p14="http://schemas.microsoft.com/office/powerpoint/2010/main" val="11049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567149E-EF05-4300-8B20-C2E107E5AFD7}"/>
              </a:ext>
            </a:extLst>
          </p:cNvPr>
          <p:cNvSpPr>
            <a:spLocks noGrp="1"/>
          </p:cNvSpPr>
          <p:nvPr>
            <p:ph type="title"/>
          </p:nvPr>
        </p:nvSpPr>
        <p:spPr/>
        <p:txBody>
          <a:bodyPr/>
          <a:lstStyle/>
          <a:p>
            <a:r>
              <a:rPr lang="en-US" altLang="zh-CN" dirty="0"/>
              <a:t>Abstract Factory</a:t>
            </a:r>
            <a:endParaRPr lang="zh-CN" altLang="en-US" dirty="0"/>
          </a:p>
        </p:txBody>
      </p:sp>
      <p:sp>
        <p:nvSpPr>
          <p:cNvPr id="5" name="内容占位符 13">
            <a:extLst>
              <a:ext uri="{FF2B5EF4-FFF2-40B4-BE49-F238E27FC236}">
                <a16:creationId xmlns:a16="http://schemas.microsoft.com/office/drawing/2014/main" id="{E19B59F2-A0D6-4597-8872-A2CF5A244CE5}"/>
              </a:ext>
            </a:extLst>
          </p:cNvPr>
          <p:cNvSpPr>
            <a:spLocks noGrp="1"/>
          </p:cNvSpPr>
          <p:nvPr>
            <p:ph idx="1"/>
          </p:nvPr>
        </p:nvSpPr>
        <p:spPr>
          <a:xfrm>
            <a:off x="828675" y="5464675"/>
            <a:ext cx="7486650" cy="1393325"/>
          </a:xfrm>
        </p:spPr>
        <p:txBody>
          <a:bodyPr rtlCol="0">
            <a:normAutofit/>
          </a:bodyPr>
          <a:lstStyle/>
          <a:p>
            <a:pPr marL="0" indent="0">
              <a:spcBef>
                <a:spcPts val="600"/>
              </a:spcBef>
              <a:buNone/>
            </a:pPr>
            <a:r>
              <a:rPr lang="en-US" dirty="0"/>
              <a:t>The Abstract Factory Pattern contains two product class abstract factory pattern design class</a:t>
            </a:r>
            <a:endParaRPr lang="x-none" dirty="0">
              <a:latin typeface="微软雅黑" panose="020B0503020204020204" pitchFamily="34" charset="-122"/>
              <a:ea typeface="微软雅黑" panose="020B0503020204020204" pitchFamily="34" charset="-122"/>
            </a:endParaRPr>
          </a:p>
        </p:txBody>
      </p:sp>
      <p:pic>
        <p:nvPicPr>
          <p:cNvPr id="6" name="图片 5" descr="屏幕快照 2018-03-11 上午12.20.54.png">
            <a:extLst>
              <a:ext uri="{FF2B5EF4-FFF2-40B4-BE49-F238E27FC236}">
                <a16:creationId xmlns:a16="http://schemas.microsoft.com/office/drawing/2014/main" id="{9C083EAB-8D3B-46B1-8870-2BD18D71B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7" y="1387059"/>
            <a:ext cx="6438777" cy="3573712"/>
          </a:xfrm>
          <a:prstGeom prst="rect">
            <a:avLst/>
          </a:prstGeom>
        </p:spPr>
      </p:pic>
      <p:sp>
        <p:nvSpPr>
          <p:cNvPr id="7" name="文本框 6">
            <a:extLst>
              <a:ext uri="{FF2B5EF4-FFF2-40B4-BE49-F238E27FC236}">
                <a16:creationId xmlns:a16="http://schemas.microsoft.com/office/drawing/2014/main" id="{84C2D0CA-1E9F-4139-854A-543B228F7C52}"/>
              </a:ext>
            </a:extLst>
          </p:cNvPr>
          <p:cNvSpPr txBox="1"/>
          <p:nvPr/>
        </p:nvSpPr>
        <p:spPr>
          <a:xfrm>
            <a:off x="1102794" y="5097021"/>
            <a:ext cx="5867055" cy="307777"/>
          </a:xfrm>
          <a:prstGeom prst="rect">
            <a:avLst/>
          </a:prstGeom>
          <a:noFill/>
        </p:spPr>
        <p:txBody>
          <a:bodyPr wrap="none" rtlCol="0">
            <a:spAutoFit/>
          </a:bodyPr>
          <a:lstStyle/>
          <a:p>
            <a:r>
              <a:rPr kumimoji="1" lang="en-US" altLang="zh-CN" sz="1400" dirty="0" err="1"/>
              <a:t>bstract</a:t>
            </a:r>
            <a:r>
              <a:rPr kumimoji="1" lang="en-US" altLang="zh-CN" sz="1400" dirty="0"/>
              <a:t> factory pattern design class diagram - two product categories</a:t>
            </a:r>
            <a:endParaRPr kumimoji="1" lang="zh-CN" altLang="en-US" sz="1400" dirty="0"/>
          </a:p>
        </p:txBody>
      </p:sp>
    </p:spTree>
    <p:extLst>
      <p:ext uri="{BB962C8B-B14F-4D97-AF65-F5344CB8AC3E}">
        <p14:creationId xmlns:p14="http://schemas.microsoft.com/office/powerpoint/2010/main" val="318822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2E6CC-19B9-4FCB-AAD0-9DE87A2347AB}"/>
              </a:ext>
            </a:extLst>
          </p:cNvPr>
          <p:cNvSpPr>
            <a:spLocks noGrp="1"/>
          </p:cNvSpPr>
          <p:nvPr>
            <p:ph type="title"/>
          </p:nvPr>
        </p:nvSpPr>
        <p:spPr/>
        <p:txBody>
          <a:bodyPr/>
          <a:lstStyle/>
          <a:p>
            <a:r>
              <a:rPr lang="en-US" altLang="zh-CN" dirty="0"/>
              <a:t>Abstract Factory</a:t>
            </a:r>
            <a:endParaRPr lang="zh-CN" altLang="en-US" dirty="0"/>
          </a:p>
        </p:txBody>
      </p:sp>
      <p:sp>
        <p:nvSpPr>
          <p:cNvPr id="4" name="内容占位符 13">
            <a:extLst>
              <a:ext uri="{FF2B5EF4-FFF2-40B4-BE49-F238E27FC236}">
                <a16:creationId xmlns:a16="http://schemas.microsoft.com/office/drawing/2014/main" id="{2345591C-58F5-4539-8045-08CD062883ED}"/>
              </a:ext>
            </a:extLst>
          </p:cNvPr>
          <p:cNvSpPr txBox="1">
            <a:spLocks/>
          </p:cNvSpPr>
          <p:nvPr/>
        </p:nvSpPr>
        <p:spPr>
          <a:xfrm>
            <a:off x="739893" y="5252128"/>
            <a:ext cx="3486919" cy="1290714"/>
          </a:xfrm>
          <a:prstGeom prst="rect">
            <a:avLst/>
          </a:prstGeom>
        </p:spPr>
        <p:txBody>
          <a:bodyPr vert="horz" lIns="0" tIns="45720" rIns="0" bIns="45720" rtlCol="0">
            <a:normAutofit fontScale="92500" lnSpcReduction="10000"/>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pPr algn="just"/>
            <a:r>
              <a:rPr lang="en-US" dirty="0"/>
              <a:t>If you need to increase ProductA3 and ProductB3, the factory class needs to increase the class ConcreteCreator3. </a:t>
            </a:r>
            <a:endParaRPr lang="x-none" dirty="0"/>
          </a:p>
        </p:txBody>
      </p:sp>
      <p:pic>
        <p:nvPicPr>
          <p:cNvPr id="5" name="图片 4" descr="屏幕快照 2018-03-11 上午12.37.43.png">
            <a:extLst>
              <a:ext uri="{FF2B5EF4-FFF2-40B4-BE49-F238E27FC236}">
                <a16:creationId xmlns:a16="http://schemas.microsoft.com/office/drawing/2014/main" id="{0244CC4B-F332-4C8A-993E-808C1443D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2" y="1324971"/>
            <a:ext cx="4074849" cy="3775348"/>
          </a:xfrm>
          <a:prstGeom prst="rect">
            <a:avLst/>
          </a:prstGeom>
        </p:spPr>
      </p:pic>
      <p:sp>
        <p:nvSpPr>
          <p:cNvPr id="6" name="内容占位符 13">
            <a:extLst>
              <a:ext uri="{FF2B5EF4-FFF2-40B4-BE49-F238E27FC236}">
                <a16:creationId xmlns:a16="http://schemas.microsoft.com/office/drawing/2014/main" id="{105C5B60-61CF-486E-AC5E-495AAFEDAF35}"/>
              </a:ext>
            </a:extLst>
          </p:cNvPr>
          <p:cNvSpPr>
            <a:spLocks noGrp="1"/>
          </p:cNvSpPr>
          <p:nvPr>
            <p:ph idx="1"/>
          </p:nvPr>
        </p:nvSpPr>
        <p:spPr>
          <a:xfrm>
            <a:off x="4917190" y="5252128"/>
            <a:ext cx="3907214" cy="1259005"/>
          </a:xfrm>
        </p:spPr>
        <p:txBody>
          <a:bodyPr rtlCol="0">
            <a:normAutofit fontScale="92500" lnSpcReduction="10000"/>
          </a:bodyPr>
          <a:lstStyle/>
          <a:p>
            <a:pPr algn="just"/>
            <a:r>
              <a:rPr lang="en-US" dirty="0"/>
              <a:t>If you want to add a new product hierarchy class, </a:t>
            </a:r>
            <a:r>
              <a:rPr lang="en-US" dirty="0" err="1"/>
              <a:t>ProductC</a:t>
            </a:r>
            <a:r>
              <a:rPr lang="en-US" dirty="0"/>
              <a:t>, you must add a method to each factory real class. +</a:t>
            </a:r>
            <a:r>
              <a:rPr lang="en-US" dirty="0" err="1"/>
              <a:t>getObjC</a:t>
            </a:r>
            <a:r>
              <a:rPr lang="en-US" dirty="0"/>
              <a:t>.</a:t>
            </a:r>
            <a:endParaRPr lang="x-none" dirty="0">
              <a:latin typeface="微软雅黑" panose="020B0503020204020204" pitchFamily="34" charset="-122"/>
              <a:ea typeface="微软雅黑" panose="020B0503020204020204" pitchFamily="34" charset="-122"/>
            </a:endParaRPr>
          </a:p>
        </p:txBody>
      </p:sp>
      <p:pic>
        <p:nvPicPr>
          <p:cNvPr id="7" name="图片 6" descr="屏幕快照 2018-03-11 上午12.40.41.png">
            <a:extLst>
              <a:ext uri="{FF2B5EF4-FFF2-40B4-BE49-F238E27FC236}">
                <a16:creationId xmlns:a16="http://schemas.microsoft.com/office/drawing/2014/main" id="{81EEAE8C-6A9A-4A37-AD96-416A0D227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622" y="1474125"/>
            <a:ext cx="4189926" cy="3539183"/>
          </a:xfrm>
          <a:prstGeom prst="rect">
            <a:avLst/>
          </a:prstGeom>
        </p:spPr>
      </p:pic>
    </p:spTree>
    <p:extLst>
      <p:ext uri="{BB962C8B-B14F-4D97-AF65-F5344CB8AC3E}">
        <p14:creationId xmlns:p14="http://schemas.microsoft.com/office/powerpoint/2010/main" val="102281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235C1-3F1E-49BB-9408-ADFF4D9E2DB6}"/>
              </a:ext>
            </a:extLst>
          </p:cNvPr>
          <p:cNvSpPr>
            <a:spLocks noGrp="1"/>
          </p:cNvSpPr>
          <p:nvPr>
            <p:ph type="title"/>
          </p:nvPr>
        </p:nvSpPr>
        <p:spPr/>
        <p:txBody>
          <a:bodyPr/>
          <a:lstStyle/>
          <a:p>
            <a:r>
              <a:rPr lang="en-US" altLang="zh-CN" dirty="0"/>
              <a:t>Builder</a:t>
            </a:r>
            <a:endParaRPr lang="zh-CN" altLang="en-US" dirty="0"/>
          </a:p>
        </p:txBody>
      </p:sp>
      <p:pic>
        <p:nvPicPr>
          <p:cNvPr id="4" name="图片 3" descr="屏幕快照 2018-03-15 下午8.53.35.png">
            <a:extLst>
              <a:ext uri="{FF2B5EF4-FFF2-40B4-BE49-F238E27FC236}">
                <a16:creationId xmlns:a16="http://schemas.microsoft.com/office/drawing/2014/main" id="{6C814404-4D7C-449F-B105-298FA9298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66" y="1389031"/>
            <a:ext cx="6267730" cy="3072558"/>
          </a:xfrm>
          <a:prstGeom prst="rect">
            <a:avLst/>
          </a:prstGeom>
        </p:spPr>
      </p:pic>
      <p:sp>
        <p:nvSpPr>
          <p:cNvPr id="5" name="内容占位符 13">
            <a:extLst>
              <a:ext uri="{FF2B5EF4-FFF2-40B4-BE49-F238E27FC236}">
                <a16:creationId xmlns:a16="http://schemas.microsoft.com/office/drawing/2014/main" id="{3865E452-8798-47FE-A48B-635BCE343541}"/>
              </a:ext>
            </a:extLst>
          </p:cNvPr>
          <p:cNvSpPr>
            <a:spLocks noGrp="1"/>
          </p:cNvSpPr>
          <p:nvPr>
            <p:ph idx="1"/>
          </p:nvPr>
        </p:nvSpPr>
        <p:spPr>
          <a:xfrm>
            <a:off x="1006228" y="4982592"/>
            <a:ext cx="7486650" cy="1562636"/>
          </a:xfrm>
        </p:spPr>
        <p:txBody>
          <a:bodyPr rtlCol="0"/>
          <a:lstStyle/>
          <a:p>
            <a:r>
              <a:rPr lang="en-US" altLang="zh-CN" dirty="0"/>
              <a:t>Builder</a:t>
            </a:r>
            <a:r>
              <a:rPr lang="zh-CN" altLang="en-US" dirty="0"/>
              <a:t> </a:t>
            </a:r>
            <a:r>
              <a:rPr lang="en-US" altLang="zh-CN" dirty="0"/>
              <a:t>pattern</a:t>
            </a:r>
            <a:r>
              <a:rPr lang="zh-CN" altLang="en-US" dirty="0"/>
              <a:t> </a:t>
            </a:r>
            <a:r>
              <a:rPr lang="en-US" altLang="zh-CN" dirty="0"/>
              <a:t>s</a:t>
            </a:r>
            <a:r>
              <a:rPr lang="en-US" dirty="0"/>
              <a:t>eparate</a:t>
            </a:r>
            <a:r>
              <a:rPr lang="en-US" altLang="zh-CN" dirty="0"/>
              <a:t>s</a:t>
            </a:r>
            <a:r>
              <a:rPr lang="en-US" dirty="0"/>
              <a:t> the construction of a complex object from its representation so that the same construction process can create different representation</a:t>
            </a:r>
            <a:r>
              <a:rPr lang="en-US" altLang="zh-CN" dirty="0"/>
              <a:t>. </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92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BCCD8D-B72C-440B-8207-C71364C730C0}"/>
              </a:ext>
            </a:extLst>
          </p:cNvPr>
          <p:cNvSpPr>
            <a:spLocks noGrp="1"/>
          </p:cNvSpPr>
          <p:nvPr>
            <p:ph type="title"/>
          </p:nvPr>
        </p:nvSpPr>
        <p:spPr/>
        <p:txBody>
          <a:bodyPr/>
          <a:lstStyle/>
          <a:p>
            <a:r>
              <a:rPr lang="en-US" altLang="zh-CN" dirty="0"/>
              <a:t>Singleton</a:t>
            </a:r>
            <a:endParaRPr lang="zh-CN" altLang="en-US" dirty="0"/>
          </a:p>
        </p:txBody>
      </p:sp>
      <p:sp>
        <p:nvSpPr>
          <p:cNvPr id="4" name="内容占位符 13">
            <a:extLst>
              <a:ext uri="{FF2B5EF4-FFF2-40B4-BE49-F238E27FC236}">
                <a16:creationId xmlns:a16="http://schemas.microsoft.com/office/drawing/2014/main" id="{A1E962EC-737F-47DD-A629-4B44CB3D46FC}"/>
              </a:ext>
            </a:extLst>
          </p:cNvPr>
          <p:cNvSpPr>
            <a:spLocks noGrp="1"/>
          </p:cNvSpPr>
          <p:nvPr>
            <p:ph idx="1"/>
          </p:nvPr>
        </p:nvSpPr>
        <p:spPr>
          <a:xfrm>
            <a:off x="831804" y="1508696"/>
            <a:ext cx="7486650" cy="4552698"/>
          </a:xfrm>
        </p:spPr>
        <p:txBody>
          <a:bodyPr rtlCol="0">
            <a:normAutofit/>
          </a:bodyPr>
          <a:lstStyle/>
          <a:p>
            <a:pPr algn="just">
              <a:spcBef>
                <a:spcPts val="600"/>
              </a:spcBef>
            </a:pPr>
            <a:r>
              <a:rPr lang="en-US" altLang="zh-CN" sz="2400" dirty="0"/>
              <a:t>Intent</a:t>
            </a:r>
          </a:p>
          <a:p>
            <a:pPr lvl="1" algn="just"/>
            <a:r>
              <a:rPr lang="en-US" altLang="zh-CN" sz="1800" dirty="0"/>
              <a:t>Ensure</a:t>
            </a:r>
            <a:r>
              <a:rPr lang="zh-CN" altLang="en-US" sz="1800" dirty="0"/>
              <a:t> </a:t>
            </a:r>
            <a:r>
              <a:rPr lang="en-US" altLang="zh-CN" sz="1800" dirty="0"/>
              <a:t>a</a:t>
            </a:r>
            <a:r>
              <a:rPr lang="zh-CN" altLang="en-US" sz="1800" dirty="0"/>
              <a:t> </a:t>
            </a:r>
            <a:r>
              <a:rPr lang="en-US" altLang="zh-CN" sz="1800" dirty="0"/>
              <a:t>class</a:t>
            </a:r>
            <a:r>
              <a:rPr lang="zh-CN" altLang="en-US" sz="1800" dirty="0"/>
              <a:t> </a:t>
            </a:r>
            <a:r>
              <a:rPr lang="en-US" altLang="zh-CN" sz="1800" dirty="0"/>
              <a:t>only</a:t>
            </a:r>
            <a:r>
              <a:rPr lang="zh-CN" altLang="en-US" sz="1800" dirty="0"/>
              <a:t> </a:t>
            </a:r>
            <a:r>
              <a:rPr lang="en-US" altLang="zh-CN" sz="1800" dirty="0"/>
              <a:t>has</a:t>
            </a:r>
            <a:r>
              <a:rPr lang="zh-CN" altLang="en-US" sz="1800" dirty="0"/>
              <a:t> </a:t>
            </a:r>
            <a:r>
              <a:rPr lang="zh-CN" altLang="zh-CN" sz="1800" dirty="0"/>
              <a:t>o</a:t>
            </a:r>
            <a:r>
              <a:rPr lang="en-US" altLang="zh-CN" sz="1800" dirty="0"/>
              <a:t>ne</a:t>
            </a:r>
            <a:r>
              <a:rPr lang="zh-CN" altLang="en-US" sz="1800" dirty="0"/>
              <a:t> </a:t>
            </a:r>
            <a:r>
              <a:rPr lang="en-US" altLang="zh-CN" sz="1800" dirty="0"/>
              <a:t>instance,</a:t>
            </a:r>
            <a:r>
              <a:rPr lang="zh-CN" altLang="en-US" sz="1800" dirty="0"/>
              <a:t> </a:t>
            </a:r>
            <a:r>
              <a:rPr lang="en-US" altLang="zh-CN" sz="1800" dirty="0"/>
              <a:t>and</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global</a:t>
            </a:r>
            <a:r>
              <a:rPr lang="zh-CN" altLang="en-US" sz="1800" dirty="0"/>
              <a:t> </a:t>
            </a:r>
            <a:r>
              <a:rPr lang="en-US" altLang="zh-CN" sz="1800" dirty="0"/>
              <a:t>point</a:t>
            </a:r>
            <a:r>
              <a:rPr lang="zh-CN" altLang="en-US" sz="1800" dirty="0"/>
              <a:t> </a:t>
            </a:r>
            <a:r>
              <a:rPr lang="zh-CN" altLang="zh-CN" sz="1800" dirty="0"/>
              <a:t>o</a:t>
            </a:r>
            <a:r>
              <a:rPr lang="en-US" altLang="zh-CN" sz="1800" dirty="0"/>
              <a:t>f</a:t>
            </a:r>
            <a:r>
              <a:rPr lang="zh-CN" altLang="en-US" sz="1800" dirty="0"/>
              <a:t> </a:t>
            </a:r>
            <a:r>
              <a:rPr lang="en-US" altLang="zh-CN" sz="1800" dirty="0"/>
              <a:t>access</a:t>
            </a:r>
            <a:r>
              <a:rPr lang="zh-CN" altLang="en-US" sz="1800" dirty="0"/>
              <a:t> </a:t>
            </a:r>
            <a:r>
              <a:rPr lang="en-US" altLang="zh-CN" sz="1800" dirty="0"/>
              <a:t>to</a:t>
            </a:r>
            <a:r>
              <a:rPr lang="zh-CN" altLang="en-US" sz="1800" dirty="0"/>
              <a:t> </a:t>
            </a:r>
            <a:r>
              <a:rPr lang="en-US" altLang="zh-CN" sz="1800" dirty="0"/>
              <a:t>it.</a:t>
            </a:r>
          </a:p>
          <a:p>
            <a:pPr algn="just">
              <a:spcBef>
                <a:spcPts val="600"/>
              </a:spcBef>
            </a:pPr>
            <a:r>
              <a:rPr lang="en-US" altLang="zh-CN" sz="2400" dirty="0"/>
              <a:t>Motivation</a:t>
            </a:r>
          </a:p>
          <a:p>
            <a:pPr lvl="1" algn="just"/>
            <a:r>
              <a:rPr lang="en-US" altLang="zh-CN" sz="1800" dirty="0"/>
              <a:t>It</a:t>
            </a:r>
            <a:r>
              <a:rPr lang="zh-CN" altLang="en-US" sz="1800" dirty="0"/>
              <a:t> </a:t>
            </a:r>
            <a:r>
              <a:rPr lang="en-US" altLang="zh-CN" sz="1800" dirty="0"/>
              <a:t>is</a:t>
            </a:r>
            <a:r>
              <a:rPr lang="zh-CN" altLang="en-US" sz="1800" dirty="0"/>
              <a:t> </a:t>
            </a:r>
            <a:r>
              <a:rPr lang="en-US" altLang="zh-CN" sz="1800" dirty="0"/>
              <a:t>important</a:t>
            </a:r>
            <a:r>
              <a:rPr lang="zh-CN" altLang="en-US" sz="1800" dirty="0"/>
              <a:t> </a:t>
            </a:r>
            <a:r>
              <a:rPr lang="en-US" altLang="zh-CN" sz="1800" dirty="0"/>
              <a:t>for</a:t>
            </a:r>
            <a:r>
              <a:rPr lang="zh-CN" altLang="en-US" sz="1800" dirty="0"/>
              <a:t> </a:t>
            </a:r>
            <a:r>
              <a:rPr lang="en-US" altLang="zh-CN" sz="1800" dirty="0"/>
              <a:t>some</a:t>
            </a:r>
            <a:r>
              <a:rPr lang="zh-CN" altLang="en-US" sz="1800" dirty="0"/>
              <a:t> </a:t>
            </a:r>
            <a:r>
              <a:rPr lang="en-US" altLang="zh-CN" sz="1800" dirty="0"/>
              <a:t>classes</a:t>
            </a:r>
            <a:r>
              <a:rPr lang="zh-CN" altLang="en-US" sz="1800" dirty="0"/>
              <a:t> </a:t>
            </a:r>
            <a:r>
              <a:rPr lang="en-US" altLang="zh-CN" sz="1800" dirty="0"/>
              <a:t>to</a:t>
            </a:r>
            <a:r>
              <a:rPr lang="zh-CN" altLang="en-US" sz="1800" dirty="0"/>
              <a:t> </a:t>
            </a:r>
            <a:r>
              <a:rPr lang="en-US" altLang="zh-CN" sz="1800" dirty="0"/>
              <a:t>have</a:t>
            </a:r>
            <a:r>
              <a:rPr lang="zh-CN" altLang="en-US" sz="1800" dirty="0"/>
              <a:t> </a:t>
            </a:r>
            <a:r>
              <a:rPr lang="en-US" altLang="zh-CN" sz="1800" dirty="0"/>
              <a:t>exactly</a:t>
            </a:r>
            <a:r>
              <a:rPr lang="zh-CN" altLang="en-US" sz="1800" dirty="0"/>
              <a:t> </a:t>
            </a:r>
            <a:r>
              <a:rPr lang="en-US" altLang="zh-CN" sz="1800" dirty="0"/>
              <a:t>one</a:t>
            </a:r>
            <a:r>
              <a:rPr lang="zh-CN" altLang="en-US" sz="1800" dirty="0"/>
              <a:t> </a:t>
            </a:r>
            <a:r>
              <a:rPr lang="en-US" altLang="zh-CN" sz="1800" dirty="0"/>
              <a:t>instance.</a:t>
            </a:r>
            <a:r>
              <a:rPr lang="zh-CN" altLang="en-US" sz="1800" dirty="0"/>
              <a:t> </a:t>
            </a:r>
            <a:r>
              <a:rPr lang="en-US" altLang="zh-CN" sz="1800" dirty="0"/>
              <a:t>Although</a:t>
            </a:r>
            <a:r>
              <a:rPr lang="zh-CN" altLang="en-US" sz="1800" dirty="0"/>
              <a:t> </a:t>
            </a:r>
            <a:r>
              <a:rPr lang="en-US" altLang="zh-CN" sz="1800" dirty="0"/>
              <a:t>there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many</a:t>
            </a:r>
            <a:r>
              <a:rPr lang="zh-CN" altLang="en-US" sz="1800" dirty="0"/>
              <a:t> </a:t>
            </a:r>
            <a:r>
              <a:rPr lang="en-US" altLang="zh-CN" sz="1800" dirty="0"/>
              <a:t>printers</a:t>
            </a:r>
            <a:r>
              <a:rPr lang="zh-CN" altLang="en-US" sz="1800" dirty="0"/>
              <a:t> </a:t>
            </a:r>
            <a:r>
              <a:rPr lang="en-US" altLang="zh-CN" sz="1800" dirty="0"/>
              <a:t>in</a:t>
            </a:r>
            <a:r>
              <a:rPr lang="zh-CN" altLang="en-US" sz="1800" dirty="0"/>
              <a:t> </a:t>
            </a:r>
            <a:r>
              <a:rPr lang="en-US" altLang="zh-CN" sz="1800" dirty="0"/>
              <a:t>a</a:t>
            </a:r>
            <a:r>
              <a:rPr lang="zh-CN" altLang="en-US" sz="1800" dirty="0"/>
              <a:t> </a:t>
            </a:r>
            <a:r>
              <a:rPr lang="en-US" altLang="zh-CN" sz="1800" dirty="0"/>
              <a:t>system,</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printer</a:t>
            </a:r>
            <a:r>
              <a:rPr lang="zh-CN" altLang="en-US" sz="1800" dirty="0"/>
              <a:t> </a:t>
            </a:r>
            <a:r>
              <a:rPr lang="en-US" altLang="zh-CN" sz="1800" dirty="0"/>
              <a:t>spooler.</a:t>
            </a:r>
            <a:r>
              <a:rPr lang="zh-CN" altLang="en-US" sz="1800" dirty="0"/>
              <a:t> </a:t>
            </a:r>
            <a:r>
              <a:rPr lang="en-US" altLang="zh-CN" sz="1800" dirty="0"/>
              <a:t>There</a:t>
            </a:r>
            <a:r>
              <a:rPr lang="zh-CN" altLang="en-US" sz="1800" dirty="0"/>
              <a:t> </a:t>
            </a:r>
            <a:r>
              <a:rPr lang="en-US" altLang="zh-CN" sz="1800" dirty="0"/>
              <a:t>should</a:t>
            </a:r>
            <a:r>
              <a:rPr lang="zh-CN" altLang="en-US" sz="1800" dirty="0"/>
              <a:t> </a:t>
            </a:r>
            <a:r>
              <a:rPr lang="en-US" altLang="zh-CN" sz="1800" dirty="0"/>
              <a:t>be</a:t>
            </a:r>
            <a:r>
              <a:rPr lang="zh-CN" altLang="en-US" sz="1800" dirty="0"/>
              <a:t> </a:t>
            </a:r>
            <a:r>
              <a:rPr lang="en-US" altLang="zh-CN" sz="1800" dirty="0"/>
              <a:t>only</a:t>
            </a:r>
            <a:r>
              <a:rPr lang="zh-CN" altLang="en-US" sz="1800" dirty="0"/>
              <a:t> </a:t>
            </a:r>
            <a:r>
              <a:rPr lang="en-US" altLang="zh-CN" sz="1800" dirty="0"/>
              <a:t>one</a:t>
            </a:r>
            <a:r>
              <a:rPr lang="zh-CN" altLang="en-US" sz="1800" dirty="0"/>
              <a:t> </a:t>
            </a:r>
            <a:r>
              <a:rPr lang="en-US" altLang="zh-CN" sz="1800" dirty="0"/>
              <a:t>file</a:t>
            </a:r>
            <a:r>
              <a:rPr lang="zh-CN" altLang="en-US" sz="1800" dirty="0"/>
              <a:t> </a:t>
            </a:r>
            <a:r>
              <a:rPr lang="en-US" altLang="zh-CN" sz="1800" dirty="0"/>
              <a:t>system</a:t>
            </a:r>
            <a:r>
              <a:rPr lang="zh-CN" altLang="en-US" sz="1800" dirty="0"/>
              <a:t> </a:t>
            </a:r>
            <a:r>
              <a:rPr lang="en-US" altLang="zh-CN" sz="1800" dirty="0"/>
              <a:t>and</a:t>
            </a:r>
            <a:r>
              <a:rPr lang="zh-CN" altLang="en-US" sz="1800" dirty="0"/>
              <a:t> </a:t>
            </a:r>
            <a:r>
              <a:rPr lang="en-US" altLang="zh-CN" sz="1800" dirty="0"/>
              <a:t>one</a:t>
            </a:r>
            <a:r>
              <a:rPr lang="zh-CN" altLang="en-US" sz="1800" dirty="0"/>
              <a:t> </a:t>
            </a:r>
            <a:r>
              <a:rPr lang="en-US" altLang="zh-CN" sz="1800" dirty="0"/>
              <a:t>window</a:t>
            </a:r>
            <a:r>
              <a:rPr lang="zh-CN" altLang="en-US" sz="1800" dirty="0"/>
              <a:t> </a:t>
            </a:r>
            <a:r>
              <a:rPr lang="en-US" altLang="zh-CN" sz="1800" dirty="0"/>
              <a:t>manager.</a:t>
            </a:r>
          </a:p>
          <a:p>
            <a:pPr algn="just">
              <a:spcBef>
                <a:spcPts val="600"/>
              </a:spcBef>
            </a:pPr>
            <a:r>
              <a:rPr lang="en-US" altLang="zh-CN" sz="2400" dirty="0"/>
              <a:t>Solution</a:t>
            </a:r>
          </a:p>
          <a:p>
            <a:pPr lvl="1" algn="just"/>
            <a:r>
              <a:rPr lang="en-US" altLang="zh-CN" sz="1800" dirty="0"/>
              <a:t>Make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itself</a:t>
            </a:r>
            <a:r>
              <a:rPr lang="zh-CN" altLang="en-US" sz="1800" dirty="0"/>
              <a:t> </a:t>
            </a:r>
            <a:r>
              <a:rPr lang="en-US" altLang="zh-CN" sz="1800" dirty="0"/>
              <a:t>responsible</a:t>
            </a:r>
            <a:r>
              <a:rPr lang="zh-CN" altLang="en-US" sz="1800" dirty="0"/>
              <a:t> </a:t>
            </a:r>
            <a:r>
              <a:rPr lang="en-US" altLang="zh-CN" sz="1800" dirty="0"/>
              <a:t>for</a:t>
            </a:r>
            <a:r>
              <a:rPr lang="zh-CN" altLang="en-US" sz="1800" dirty="0"/>
              <a:t> </a:t>
            </a:r>
            <a:r>
              <a:rPr lang="en-US" altLang="zh-CN" sz="1800" dirty="0"/>
              <a:t>keeping</a:t>
            </a:r>
            <a:r>
              <a:rPr lang="zh-CN" altLang="en-US" sz="1800" dirty="0"/>
              <a:t> </a:t>
            </a:r>
            <a:r>
              <a:rPr lang="en-US" altLang="zh-CN" sz="1800" dirty="0"/>
              <a:t>track</a:t>
            </a:r>
            <a:r>
              <a:rPr lang="zh-CN" altLang="en-US" sz="1800" dirty="0"/>
              <a:t> </a:t>
            </a:r>
            <a:r>
              <a:rPr lang="en-US" altLang="zh-CN" sz="1800" dirty="0"/>
              <a:t>of</a:t>
            </a:r>
            <a:r>
              <a:rPr lang="zh-CN" altLang="en-US" sz="1800" dirty="0"/>
              <a:t> </a:t>
            </a:r>
            <a:r>
              <a:rPr lang="zh-CN" altLang="zh-CN" sz="1800" dirty="0"/>
              <a:t>i</a:t>
            </a:r>
            <a:r>
              <a:rPr lang="en-US" altLang="zh-CN" sz="1800" dirty="0" err="1"/>
              <a:t>ts</a:t>
            </a:r>
            <a:r>
              <a:rPr lang="zh-CN" altLang="en-US" sz="1800" dirty="0"/>
              <a:t> </a:t>
            </a:r>
            <a:r>
              <a:rPr lang="en-US" altLang="zh-CN" sz="1800" dirty="0"/>
              <a:t>sole</a:t>
            </a:r>
            <a:r>
              <a:rPr lang="zh-CN" altLang="en-US" sz="1800" dirty="0"/>
              <a:t> </a:t>
            </a:r>
            <a:r>
              <a:rPr lang="en-US" altLang="zh-CN" sz="1800" dirty="0"/>
              <a:t>instance.</a:t>
            </a:r>
            <a:r>
              <a:rPr lang="zh-CN" altLang="en-US" sz="1800" dirty="0"/>
              <a:t> </a:t>
            </a:r>
            <a:r>
              <a:rPr lang="en-US" altLang="zh-CN" sz="1800" dirty="0"/>
              <a:t>The</a:t>
            </a:r>
            <a:r>
              <a:rPr lang="zh-CN" altLang="en-US" sz="1800" dirty="0"/>
              <a:t>  </a:t>
            </a:r>
            <a:r>
              <a:rPr lang="en-US" altLang="zh-CN" sz="1800" dirty="0"/>
              <a:t>class</a:t>
            </a:r>
            <a:r>
              <a:rPr lang="zh-CN" altLang="en-US" sz="1800" dirty="0"/>
              <a:t> </a:t>
            </a:r>
            <a:r>
              <a:rPr lang="en-US" altLang="zh-CN" sz="1800" dirty="0"/>
              <a:t>can</a:t>
            </a:r>
            <a:r>
              <a:rPr lang="zh-CN" altLang="en-US" sz="1800" dirty="0"/>
              <a:t> </a:t>
            </a:r>
            <a:r>
              <a:rPr lang="en-US" altLang="zh-CN" sz="1800" dirty="0"/>
              <a:t>ensure</a:t>
            </a:r>
            <a:r>
              <a:rPr lang="zh-CN" altLang="en-US" sz="1800" dirty="0"/>
              <a:t> </a:t>
            </a:r>
            <a:r>
              <a:rPr lang="en-US" altLang="zh-CN" sz="1800" dirty="0"/>
              <a:t>that</a:t>
            </a:r>
            <a:r>
              <a:rPr lang="zh-CN" altLang="en-US" sz="1800" dirty="0"/>
              <a:t> </a:t>
            </a:r>
            <a:r>
              <a:rPr lang="en-US" altLang="zh-CN" sz="1800" dirty="0"/>
              <a:t>no</a:t>
            </a:r>
            <a:r>
              <a:rPr lang="zh-CN" altLang="en-US" sz="1800" dirty="0"/>
              <a:t> </a:t>
            </a:r>
            <a:r>
              <a:rPr lang="en-US" altLang="zh-CN" sz="1800" dirty="0"/>
              <a:t>other</a:t>
            </a:r>
            <a:r>
              <a:rPr lang="zh-CN" altLang="en-US" sz="1800" dirty="0"/>
              <a:t> </a:t>
            </a:r>
            <a:r>
              <a:rPr lang="en-US" altLang="zh-CN" sz="1800" dirty="0"/>
              <a:t>instance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created</a:t>
            </a:r>
            <a:r>
              <a:rPr lang="zh-CN" altLang="en-US" sz="1800" dirty="0"/>
              <a:t> (</a:t>
            </a:r>
            <a:r>
              <a:rPr lang="en-US" altLang="zh-CN" sz="1800" dirty="0"/>
              <a:t>by</a:t>
            </a:r>
            <a:r>
              <a:rPr lang="zh-CN" altLang="en-US" sz="1800" dirty="0"/>
              <a:t> </a:t>
            </a:r>
            <a:r>
              <a:rPr lang="en-US" altLang="zh-CN" sz="1800" dirty="0"/>
              <a:t>intercepting</a:t>
            </a:r>
            <a:r>
              <a:rPr lang="zh-CN" altLang="en-US" sz="1800" dirty="0"/>
              <a:t> </a:t>
            </a:r>
            <a:r>
              <a:rPr lang="en-US" altLang="zh-CN" sz="1800" dirty="0"/>
              <a:t>requests</a:t>
            </a:r>
            <a:r>
              <a:rPr lang="zh-CN" altLang="en-US" sz="1800" dirty="0"/>
              <a:t> </a:t>
            </a:r>
            <a:r>
              <a:rPr lang="en-US" altLang="zh-CN" sz="1800" dirty="0"/>
              <a:t>to</a:t>
            </a:r>
            <a:r>
              <a:rPr lang="zh-CN" altLang="en-US" sz="1800" dirty="0"/>
              <a:t> </a:t>
            </a:r>
            <a:r>
              <a:rPr lang="en-US" altLang="zh-CN" sz="1800" dirty="0"/>
              <a:t>create</a:t>
            </a:r>
            <a:r>
              <a:rPr lang="zh-CN" altLang="en-US" sz="1800" dirty="0"/>
              <a:t> </a:t>
            </a:r>
            <a:r>
              <a:rPr lang="en-US" altLang="zh-CN" sz="1800" dirty="0"/>
              <a:t>new</a:t>
            </a:r>
            <a:r>
              <a:rPr lang="zh-CN" altLang="en-US" sz="1800" dirty="0"/>
              <a:t> </a:t>
            </a:r>
            <a:r>
              <a:rPr lang="en-US" altLang="zh-CN" sz="1800" dirty="0"/>
              <a:t>objects),</a:t>
            </a:r>
            <a:r>
              <a:rPr lang="zh-CN" altLang="en-US" sz="1800" dirty="0"/>
              <a:t> </a:t>
            </a:r>
            <a:r>
              <a:rPr lang="en-US" altLang="zh-CN" sz="1800" dirty="0"/>
              <a:t>and</a:t>
            </a:r>
            <a:r>
              <a:rPr lang="zh-CN" altLang="en-US" sz="1800" dirty="0"/>
              <a:t> </a:t>
            </a:r>
            <a:r>
              <a:rPr lang="en-US" altLang="zh-CN" sz="1800" dirty="0"/>
              <a:t>it</a:t>
            </a:r>
            <a:r>
              <a:rPr lang="zh-CN" altLang="en-US" sz="1800" dirty="0"/>
              <a:t> </a:t>
            </a:r>
            <a:r>
              <a:rPr lang="en-US" altLang="zh-CN" sz="1800" dirty="0"/>
              <a:t>can</a:t>
            </a:r>
            <a:r>
              <a:rPr lang="zh-CN" altLang="en-US" sz="1800" dirty="0"/>
              <a:t> </a:t>
            </a:r>
            <a:r>
              <a:rPr lang="en-US" altLang="zh-CN" sz="1800" dirty="0"/>
              <a:t>provide</a:t>
            </a:r>
            <a:r>
              <a:rPr lang="zh-CN" altLang="en-US" sz="1800" dirty="0"/>
              <a:t> </a:t>
            </a:r>
            <a:r>
              <a:rPr lang="en-US" altLang="zh-CN" sz="1800" dirty="0"/>
              <a:t>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instance.</a:t>
            </a:r>
          </a:p>
          <a:p>
            <a:pPr marL="0" indent="0" algn="just">
              <a:spcBef>
                <a:spcPts val="600"/>
              </a:spcBef>
              <a:buNone/>
            </a:pP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481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51D476-DC09-4C73-8B85-E2024ADD6C35}"/>
              </a:ext>
            </a:extLst>
          </p:cNvPr>
          <p:cNvSpPr>
            <a:spLocks noGrp="1"/>
          </p:cNvSpPr>
          <p:nvPr>
            <p:ph idx="1"/>
          </p:nvPr>
        </p:nvSpPr>
        <p:spPr/>
        <p:txBody>
          <a:bodyPr>
            <a:normAutofit fontScale="92500" lnSpcReduction="10000"/>
          </a:bodyPr>
          <a:lstStyle/>
          <a:p>
            <a:pPr lvl="1"/>
            <a:r>
              <a:rPr lang="en-US" altLang="zh-CN" dirty="0"/>
              <a:t>Declare a constructor as a private type, and other types cannot use this constructor to create an object.</a:t>
            </a:r>
          </a:p>
          <a:p>
            <a:pPr lvl="1"/>
            <a:r>
              <a:rPr lang="en-US" altLang="zh-CN" dirty="0"/>
              <a:t>Provide a </a:t>
            </a:r>
            <a:r>
              <a:rPr lang="en-US" altLang="zh-CN" dirty="0" err="1"/>
              <a:t>getInstance</a:t>
            </a:r>
            <a:r>
              <a:rPr lang="en-US" altLang="zh-CN" dirty="0"/>
              <a:t> method that can get an instance. This method is a static method that ensures that the client gets the same object at all times.</a:t>
            </a:r>
          </a:p>
          <a:p>
            <a:pPr lvl="1"/>
            <a:endParaRPr lang="en-US" altLang="zh-CN" dirty="0"/>
          </a:p>
          <a:p>
            <a:pPr marL="457200" lvl="1" indent="0">
              <a:buNone/>
            </a:pPr>
            <a:endParaRPr lang="en-US" altLang="zh-CN" dirty="0"/>
          </a:p>
          <a:p>
            <a:pPr marL="457200" lvl="1" indent="0">
              <a:buNone/>
            </a:pPr>
            <a:r>
              <a:rPr lang="en-US" altLang="zh-CN" dirty="0"/>
              <a:t>Public class Singleton {</a:t>
            </a:r>
          </a:p>
          <a:p>
            <a:pPr marL="457200" lvl="1" indent="0">
              <a:buNone/>
            </a:pPr>
            <a:r>
              <a:rPr lang="en-US" altLang="zh-CN" dirty="0"/>
              <a:t>	</a:t>
            </a:r>
            <a:r>
              <a:rPr lang="en-US" altLang="zh-CN" b="1" dirty="0">
                <a:solidFill>
                  <a:srgbClr val="7030A0"/>
                </a:solidFill>
              </a:rPr>
              <a:t>private</a:t>
            </a:r>
            <a:r>
              <a:rPr lang="en-US" altLang="zh-CN" dirty="0"/>
              <a:t> </a:t>
            </a:r>
            <a:r>
              <a:rPr lang="en-US" altLang="zh-CN" b="1" dirty="0">
                <a:solidFill>
                  <a:srgbClr val="FF0000"/>
                </a:solidFill>
              </a:rPr>
              <a:t>static</a:t>
            </a:r>
            <a:r>
              <a:rPr lang="en-US" altLang="zh-CN" dirty="0"/>
              <a:t> Singleton instance;</a:t>
            </a:r>
          </a:p>
          <a:p>
            <a:pPr marL="457200" lvl="1" indent="0">
              <a:buNone/>
            </a:pPr>
            <a:r>
              <a:rPr lang="en-US" altLang="zh-CN" dirty="0"/>
              <a:t>	</a:t>
            </a:r>
            <a:r>
              <a:rPr lang="en-US" altLang="zh-CN" b="1" dirty="0">
                <a:solidFill>
                  <a:srgbClr val="7030A0"/>
                </a:solidFill>
              </a:rPr>
              <a:t>private</a:t>
            </a:r>
            <a:r>
              <a:rPr lang="en-US" altLang="zh-CN" dirty="0"/>
              <a:t> String name;</a:t>
            </a:r>
          </a:p>
          <a:p>
            <a:pPr marL="457200" lvl="1" indent="0">
              <a:buNone/>
            </a:pPr>
            <a:r>
              <a:rPr lang="en-US" altLang="zh-CN" dirty="0"/>
              <a:t>	</a:t>
            </a:r>
            <a:r>
              <a:rPr lang="en-US" altLang="zh-CN" b="1" dirty="0">
                <a:solidFill>
                  <a:srgbClr val="7030A0"/>
                </a:solidFill>
              </a:rPr>
              <a:t>private</a:t>
            </a:r>
            <a:r>
              <a:rPr lang="en-US" altLang="zh-CN" dirty="0"/>
              <a:t> Singleton (String name) {</a:t>
            </a:r>
          </a:p>
          <a:p>
            <a:pPr marL="457200" lvl="1" indent="0">
              <a:buNone/>
            </a:pPr>
            <a:r>
              <a:rPr lang="en-US" altLang="zh-CN" dirty="0"/>
              <a:t>		this.name = name;</a:t>
            </a:r>
          </a:p>
          <a:p>
            <a:pPr marL="457200" lvl="1" indent="0">
              <a:buNone/>
            </a:pPr>
            <a:r>
              <a:rPr lang="en-US" altLang="zh-CN" dirty="0"/>
              <a:t>	}</a:t>
            </a:r>
          </a:p>
          <a:p>
            <a:pPr marL="457200" lvl="1" indent="0">
              <a:buNone/>
            </a:pPr>
            <a:r>
              <a:rPr lang="en-US" altLang="zh-CN" dirty="0"/>
              <a:t>	public </a:t>
            </a:r>
            <a:r>
              <a:rPr lang="en-US" altLang="zh-CN" b="1" dirty="0">
                <a:solidFill>
                  <a:srgbClr val="FF0000"/>
                </a:solidFill>
              </a:rPr>
              <a:t>static</a:t>
            </a:r>
            <a:r>
              <a:rPr lang="en-US" altLang="zh-CN" dirty="0"/>
              <a:t> Singleton </a:t>
            </a:r>
            <a:r>
              <a:rPr lang="en-US" altLang="zh-CN" dirty="0" err="1"/>
              <a:t>getInstance</a:t>
            </a:r>
            <a:r>
              <a:rPr lang="en-US" altLang="zh-CN" dirty="0"/>
              <a:t> (String name) {</a:t>
            </a:r>
          </a:p>
          <a:p>
            <a:pPr marL="457200" lvl="1" indent="0">
              <a:buNone/>
            </a:pPr>
            <a:r>
              <a:rPr lang="en-US" altLang="zh-CN" dirty="0"/>
              <a:t>		if (instance == null &amp;&amp; ! </a:t>
            </a:r>
            <a:r>
              <a:rPr lang="en-US" altLang="zh-CN" dirty="0" err="1"/>
              <a:t>name.equals</a:t>
            </a:r>
            <a:r>
              <a:rPr lang="en-US" altLang="zh-CN" dirty="0"/>
              <a:t>(null)) </a:t>
            </a:r>
          </a:p>
          <a:p>
            <a:pPr marL="457200" lvl="1" indent="0">
              <a:buNone/>
            </a:pPr>
            <a:r>
              <a:rPr lang="en-US" altLang="zh-CN" dirty="0"/>
              <a:t>			instance = new Singleton (name);</a:t>
            </a:r>
          </a:p>
          <a:p>
            <a:pPr marL="457200" lvl="1" indent="0">
              <a:buNone/>
            </a:pPr>
            <a:r>
              <a:rPr lang="en-US" altLang="zh-CN" dirty="0"/>
              <a:t>		return instance;</a:t>
            </a:r>
          </a:p>
          <a:p>
            <a:pPr marL="457200" lvl="1" indent="0">
              <a:buNone/>
            </a:pPr>
            <a:r>
              <a:rPr lang="en-US" altLang="zh-CN" dirty="0"/>
              <a:t>	} </a:t>
            </a:r>
          </a:p>
          <a:p>
            <a:pPr marL="457200" lvl="1" indent="0">
              <a:buNone/>
            </a:pPr>
            <a:r>
              <a:rPr lang="en-US" altLang="zh-CN" dirty="0"/>
              <a:t>}</a:t>
            </a:r>
            <a:endParaRPr lang="zh-CN" altLang="en-US" dirty="0"/>
          </a:p>
        </p:txBody>
      </p:sp>
      <p:sp>
        <p:nvSpPr>
          <p:cNvPr id="4" name="标题 1">
            <a:extLst>
              <a:ext uri="{FF2B5EF4-FFF2-40B4-BE49-F238E27FC236}">
                <a16:creationId xmlns:a16="http://schemas.microsoft.com/office/drawing/2014/main" id="{4F2DAB44-517F-4F67-8A6A-0D4A3A82AAC0}"/>
              </a:ext>
            </a:extLst>
          </p:cNvPr>
          <p:cNvSpPr>
            <a:spLocks noGrp="1"/>
          </p:cNvSpPr>
          <p:nvPr>
            <p:ph type="title"/>
          </p:nvPr>
        </p:nvSpPr>
        <p:spPr/>
        <p:txBody>
          <a:bodyPr/>
          <a:lstStyle/>
          <a:p>
            <a:r>
              <a:rPr lang="en-US" altLang="zh-CN" dirty="0"/>
              <a:t>Singleton</a:t>
            </a:r>
            <a:endParaRPr lang="zh-CN" altLang="en-US" dirty="0"/>
          </a:p>
        </p:txBody>
      </p:sp>
      <p:sp>
        <p:nvSpPr>
          <p:cNvPr id="5" name="文本框 4">
            <a:extLst>
              <a:ext uri="{FF2B5EF4-FFF2-40B4-BE49-F238E27FC236}">
                <a16:creationId xmlns:a16="http://schemas.microsoft.com/office/drawing/2014/main" id="{4D9B06C9-599C-43FF-9B3A-4B4B864F1D57}"/>
              </a:ext>
            </a:extLst>
          </p:cNvPr>
          <p:cNvSpPr txBox="1"/>
          <p:nvPr/>
        </p:nvSpPr>
        <p:spPr>
          <a:xfrm>
            <a:off x="5894772" y="3239869"/>
            <a:ext cx="2352583"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Keywords!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31708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A7ACF-7A6B-4F7B-AFA6-DE316FF47E98}"/>
              </a:ext>
            </a:extLst>
          </p:cNvPr>
          <p:cNvSpPr>
            <a:spLocks noGrp="1"/>
          </p:cNvSpPr>
          <p:nvPr>
            <p:ph type="title"/>
          </p:nvPr>
        </p:nvSpPr>
        <p:spPr/>
        <p:txBody>
          <a:bodyPr/>
          <a:lstStyle/>
          <a:p>
            <a:r>
              <a:rPr lang="en-US" altLang="zh-CN" dirty="0"/>
              <a:t>Singleton</a:t>
            </a:r>
            <a:endParaRPr lang="zh-CN" altLang="en-US" dirty="0"/>
          </a:p>
        </p:txBody>
      </p:sp>
      <p:sp>
        <p:nvSpPr>
          <p:cNvPr id="3" name="内容占位符 2">
            <a:extLst>
              <a:ext uri="{FF2B5EF4-FFF2-40B4-BE49-F238E27FC236}">
                <a16:creationId xmlns:a16="http://schemas.microsoft.com/office/drawing/2014/main" id="{66911585-FF21-42DA-A1F2-DD8A4B9B91C3}"/>
              </a:ext>
            </a:extLst>
          </p:cNvPr>
          <p:cNvSpPr>
            <a:spLocks noGrp="1"/>
          </p:cNvSpPr>
          <p:nvPr>
            <p:ph idx="1"/>
          </p:nvPr>
        </p:nvSpPr>
        <p:spPr/>
        <p:txBody>
          <a:bodyPr/>
          <a:lstStyle/>
          <a:p>
            <a:r>
              <a:rPr lang="en-US" altLang="zh-CN" dirty="0"/>
              <a:t>Singleton Pattern must be used carefully in multithreaded applications. If two threads simultaneously call the create method when the only instance has not yet been created, it will cause each of the two threads to create an instance of the same, thereby violating the original intention of the uniqueness of the singleton pattern. In order to improve the above design, the </a:t>
            </a:r>
            <a:r>
              <a:rPr lang="en-US" altLang="zh-CN" dirty="0" err="1"/>
              <a:t>getInstance</a:t>
            </a:r>
            <a:r>
              <a:rPr lang="en-US" altLang="zh-CN" dirty="0"/>
              <a:t>() method in the design can be declared as synchronized.</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public static Singleton </a:t>
            </a:r>
            <a:r>
              <a:rPr lang="en-US" altLang="zh-CN" sz="1400" dirty="0" err="1">
                <a:latin typeface="Courier New" panose="02070309020205020404" pitchFamily="49" charset="0"/>
                <a:cs typeface="Courier New" panose="02070309020205020404" pitchFamily="49" charset="0"/>
              </a:rPr>
              <a:t>getInstance</a:t>
            </a: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if (singleton == null)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r>
              <a:rPr lang="en-US" altLang="zh-CN" sz="1400" b="1" dirty="0">
                <a:solidFill>
                  <a:srgbClr val="FF0000"/>
                </a:solidFill>
                <a:latin typeface="Courier New" panose="02070309020205020404" pitchFamily="49" charset="0"/>
                <a:cs typeface="Courier New" panose="02070309020205020404" pitchFamily="49" charset="0"/>
              </a:rPr>
              <a:t>synchronized (</a:t>
            </a:r>
            <a:r>
              <a:rPr lang="en-US" altLang="zh-CN" sz="1400" b="1" dirty="0" err="1">
                <a:solidFill>
                  <a:srgbClr val="FF0000"/>
                </a:solidFill>
                <a:latin typeface="Courier New" panose="02070309020205020404" pitchFamily="49" charset="0"/>
                <a:cs typeface="Courier New" panose="02070309020205020404" pitchFamily="49" charset="0"/>
              </a:rPr>
              <a:t>Singleton.class</a:t>
            </a:r>
            <a:r>
              <a:rPr lang="en-US" altLang="zh-CN" sz="1400" b="1" dirty="0">
                <a:solidFill>
                  <a:srgbClr val="FF0000"/>
                </a:solidFill>
                <a:latin typeface="Courier New" panose="02070309020205020404" pitchFamily="49" charset="0"/>
                <a:cs typeface="Courier New" panose="02070309020205020404" pitchFamily="49" charset="0"/>
              </a:rPr>
              <a:t>) </a:t>
            </a:r>
            <a:r>
              <a:rPr lang="en-US" altLang="zh-CN" sz="1400" dirty="0">
                <a:latin typeface="Courier New" panose="02070309020205020404" pitchFamily="49" charset="0"/>
                <a:cs typeface="Courier New" panose="02070309020205020404" pitchFamily="49" charset="0"/>
              </a:rPr>
              <a:t>{</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if (singleton == null)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singleton = new Singleton();</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return singleton;</a:t>
            </a:r>
          </a:p>
          <a:p>
            <a:pPr marL="457200" lvl="1" indent="0">
              <a:lnSpc>
                <a:spcPts val="980"/>
              </a:lnSpc>
              <a:buNone/>
            </a:pPr>
            <a:r>
              <a:rPr lang="en-US" altLang="zh-CN" sz="1400" dirty="0">
                <a:latin typeface="Courier New" panose="02070309020205020404" pitchFamily="49" charset="0"/>
                <a:cs typeface="Courier New" panose="02070309020205020404" pitchFamily="49" charset="0"/>
              </a:rPr>
              <a:t>    }</a:t>
            </a:r>
          </a:p>
          <a:p>
            <a:endParaRPr lang="zh-CN" altLang="en-US" dirty="0"/>
          </a:p>
        </p:txBody>
      </p:sp>
      <p:sp>
        <p:nvSpPr>
          <p:cNvPr id="4" name="文本框 3">
            <a:extLst>
              <a:ext uri="{FF2B5EF4-FFF2-40B4-BE49-F238E27FC236}">
                <a16:creationId xmlns:a16="http://schemas.microsoft.com/office/drawing/2014/main" id="{93FC9DF4-B2E6-46A2-8FB0-8B6F00881192}"/>
              </a:ext>
            </a:extLst>
          </p:cNvPr>
          <p:cNvSpPr txBox="1"/>
          <p:nvPr/>
        </p:nvSpPr>
        <p:spPr>
          <a:xfrm>
            <a:off x="2592279" y="685800"/>
            <a:ext cx="4412203"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This problem is very important!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7796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99006-32C4-4A34-B143-CF42677A15C1}"/>
              </a:ext>
            </a:extLst>
          </p:cNvPr>
          <p:cNvSpPr>
            <a:spLocks noGrp="1"/>
          </p:cNvSpPr>
          <p:nvPr>
            <p:ph type="title"/>
          </p:nvPr>
        </p:nvSpPr>
        <p:spPr/>
        <p:txBody>
          <a:bodyPr/>
          <a:lstStyle/>
          <a:p>
            <a:r>
              <a:rPr lang="en-US" altLang="zh-CN" dirty="0"/>
              <a:t>Adaptor</a:t>
            </a:r>
            <a:endParaRPr lang="zh-CN" altLang="en-US" dirty="0"/>
          </a:p>
        </p:txBody>
      </p:sp>
      <p:sp>
        <p:nvSpPr>
          <p:cNvPr id="4" name="内容占位符 13">
            <a:extLst>
              <a:ext uri="{FF2B5EF4-FFF2-40B4-BE49-F238E27FC236}">
                <a16:creationId xmlns:a16="http://schemas.microsoft.com/office/drawing/2014/main" id="{AE997EE9-E918-4AEC-B755-0ABDABBEEA4E}"/>
              </a:ext>
            </a:extLst>
          </p:cNvPr>
          <p:cNvSpPr>
            <a:spLocks noGrp="1"/>
          </p:cNvSpPr>
          <p:nvPr>
            <p:ph idx="1"/>
          </p:nvPr>
        </p:nvSpPr>
        <p:spPr>
          <a:xfrm>
            <a:off x="828675" y="1600200"/>
            <a:ext cx="7486650" cy="2167467"/>
          </a:xfrm>
        </p:spPr>
        <p:txBody>
          <a:bodyPr rtlCol="0">
            <a:normAutofit/>
          </a:bodyPr>
          <a:lstStyle/>
          <a:p>
            <a:pPr algn="just">
              <a:lnSpc>
                <a:spcPct val="100000"/>
              </a:lnSpc>
            </a:pPr>
            <a:r>
              <a:rPr lang="en-US" dirty="0"/>
              <a:t>In software design, in order to solve the </a:t>
            </a:r>
            <a:r>
              <a:rPr lang="en-US" b="1" dirty="0">
                <a:solidFill>
                  <a:srgbClr val="00B050"/>
                </a:solidFill>
              </a:rPr>
              <a:t>interface inconsistency problem</a:t>
            </a:r>
            <a:r>
              <a:rPr lang="en-US" dirty="0"/>
              <a:t>, two software modules often need to be “adapted” through an </a:t>
            </a:r>
            <a:r>
              <a:rPr lang="en-US" altLang="zh-CN" dirty="0"/>
              <a:t>A</a:t>
            </a:r>
            <a:r>
              <a:rPr lang="en-US" dirty="0"/>
              <a:t>dapter class. This </a:t>
            </a:r>
            <a:r>
              <a:rPr lang="en-US" altLang="zh-CN" dirty="0"/>
              <a:t>pattern</a:t>
            </a:r>
            <a:r>
              <a:rPr lang="zh-CN" altLang="en-US" dirty="0"/>
              <a:t> </a:t>
            </a:r>
            <a:r>
              <a:rPr lang="en-US" dirty="0"/>
              <a:t>is called adapter design </a:t>
            </a:r>
            <a:r>
              <a:rPr lang="en-US" altLang="zh-CN" dirty="0"/>
              <a:t>pattern</a:t>
            </a:r>
            <a:r>
              <a:rPr lang="en-US" dirty="0"/>
              <a:t>.</a:t>
            </a:r>
          </a:p>
          <a:p>
            <a:pPr>
              <a:lnSpc>
                <a:spcPct val="100000"/>
              </a:lnSpc>
            </a:pPr>
            <a:r>
              <a:rPr lang="en-US" dirty="0"/>
              <a:t> This </a:t>
            </a:r>
            <a:r>
              <a:rPr lang="en-US" altLang="zh-CN" dirty="0"/>
              <a:t>pattern</a:t>
            </a:r>
            <a:r>
              <a:rPr lang="zh-CN" altLang="en-US" dirty="0"/>
              <a:t> </a:t>
            </a:r>
            <a:r>
              <a:rPr lang="en-US" dirty="0"/>
              <a:t>can be divided into two types, namely </a:t>
            </a:r>
            <a:r>
              <a:rPr lang="en-US" b="1" dirty="0"/>
              <a:t>Class Adapter Pattern</a:t>
            </a:r>
            <a:r>
              <a:rPr lang="en-US" dirty="0"/>
              <a:t> and </a:t>
            </a:r>
            <a:r>
              <a:rPr lang="en-US" b="1" dirty="0"/>
              <a:t>Object Adapter Pattern</a:t>
            </a:r>
            <a:endParaRPr lang="en-US" dirty="0"/>
          </a:p>
        </p:txBody>
      </p:sp>
      <p:pic>
        <p:nvPicPr>
          <p:cNvPr id="6" name="图片 5" descr="1.jpg">
            <a:extLst>
              <a:ext uri="{FF2B5EF4-FFF2-40B4-BE49-F238E27FC236}">
                <a16:creationId xmlns:a16="http://schemas.microsoft.com/office/drawing/2014/main" id="{0E1CF6C6-B59B-4CA1-B73F-45011C4FF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431" y="4008957"/>
            <a:ext cx="6349999" cy="2277533"/>
          </a:xfrm>
          <a:prstGeom prst="rect">
            <a:avLst/>
          </a:prstGeom>
        </p:spPr>
      </p:pic>
    </p:spTree>
    <p:extLst>
      <p:ext uri="{BB962C8B-B14F-4D97-AF65-F5344CB8AC3E}">
        <p14:creationId xmlns:p14="http://schemas.microsoft.com/office/powerpoint/2010/main" val="34586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1774D-B7F1-44BD-88B2-8A8042A80AF6}"/>
              </a:ext>
            </a:extLst>
          </p:cNvPr>
          <p:cNvSpPr>
            <a:spLocks noGrp="1"/>
          </p:cNvSpPr>
          <p:nvPr>
            <p:ph type="title"/>
          </p:nvPr>
        </p:nvSpPr>
        <p:spPr/>
        <p:txBody>
          <a:bodyPr/>
          <a:lstStyle/>
          <a:p>
            <a:r>
              <a:rPr lang="en-US" altLang="zh-CN" dirty="0"/>
              <a:t>Composite</a:t>
            </a:r>
            <a:endParaRPr lang="zh-CN" altLang="en-US" dirty="0"/>
          </a:p>
        </p:txBody>
      </p:sp>
      <p:pic>
        <p:nvPicPr>
          <p:cNvPr id="4" name="图片 3" descr="屏幕快照 2018-03-21 下午2.56.03.png">
            <a:extLst>
              <a:ext uri="{FF2B5EF4-FFF2-40B4-BE49-F238E27FC236}">
                <a16:creationId xmlns:a16="http://schemas.microsoft.com/office/drawing/2014/main" id="{F2548225-1256-454A-8F8B-62C7A7002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11" y="1560776"/>
            <a:ext cx="5461001" cy="2537532"/>
          </a:xfrm>
          <a:prstGeom prst="rect">
            <a:avLst/>
          </a:prstGeom>
        </p:spPr>
      </p:pic>
      <p:sp>
        <p:nvSpPr>
          <p:cNvPr id="5" name="文本框 4">
            <a:extLst>
              <a:ext uri="{FF2B5EF4-FFF2-40B4-BE49-F238E27FC236}">
                <a16:creationId xmlns:a16="http://schemas.microsoft.com/office/drawing/2014/main" id="{A4F9D5B9-F783-475A-8D5C-8564E6E99928}"/>
              </a:ext>
            </a:extLst>
          </p:cNvPr>
          <p:cNvSpPr txBox="1"/>
          <p:nvPr/>
        </p:nvSpPr>
        <p:spPr>
          <a:xfrm>
            <a:off x="631336" y="4273073"/>
            <a:ext cx="3940095" cy="2031325"/>
          </a:xfrm>
          <a:prstGeom prst="rect">
            <a:avLst/>
          </a:prstGeom>
          <a:noFill/>
        </p:spPr>
        <p:txBody>
          <a:bodyPr wrap="square" rtlCol="0">
            <a:spAutoFit/>
          </a:bodyPr>
          <a:lstStyle/>
          <a:p>
            <a:pPr marL="285750" indent="-285750">
              <a:buFont typeface="Wingdings" panose="05000000000000000000" pitchFamily="2" charset="2"/>
              <a:buChar char="ü"/>
            </a:pPr>
            <a:r>
              <a:rPr kumimoji="1" lang="en-US" altLang="zh-CN" dirty="0"/>
              <a:t>Compose objects into tree structures to represent part-whole hierarchies.</a:t>
            </a:r>
          </a:p>
          <a:p>
            <a:pPr marL="285750" indent="-285750">
              <a:buFont typeface="Wingdings" panose="05000000000000000000" pitchFamily="2" charset="2"/>
              <a:buChar char="ü"/>
            </a:pPr>
            <a:r>
              <a:rPr kumimoji="1" lang="en-US" altLang="zh-CN" dirty="0"/>
              <a:t>Composite lets clients treat individual objects and compositions of objects uniformly.</a:t>
            </a:r>
          </a:p>
        </p:txBody>
      </p:sp>
      <p:pic>
        <p:nvPicPr>
          <p:cNvPr id="6" name="图片 5" descr="屏幕快照 2018-03-21 下午2.56.13.png">
            <a:extLst>
              <a:ext uri="{FF2B5EF4-FFF2-40B4-BE49-F238E27FC236}">
                <a16:creationId xmlns:a16="http://schemas.microsoft.com/office/drawing/2014/main" id="{089952F2-C631-4382-886F-78CA2241E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744" y="4273073"/>
            <a:ext cx="3954208" cy="2048301"/>
          </a:xfrm>
          <a:prstGeom prst="rect">
            <a:avLst/>
          </a:prstGeom>
        </p:spPr>
      </p:pic>
    </p:spTree>
    <p:extLst>
      <p:ext uri="{BB962C8B-B14F-4D97-AF65-F5344CB8AC3E}">
        <p14:creationId xmlns:p14="http://schemas.microsoft.com/office/powerpoint/2010/main" val="253238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4BBC6-1C73-4FF3-9751-41262B969F56}"/>
              </a:ext>
            </a:extLst>
          </p:cNvPr>
          <p:cNvSpPr>
            <a:spLocks noGrp="1"/>
          </p:cNvSpPr>
          <p:nvPr>
            <p:ph type="title"/>
          </p:nvPr>
        </p:nvSpPr>
        <p:spPr/>
        <p:txBody>
          <a:bodyPr/>
          <a:lstStyle/>
          <a:p>
            <a:r>
              <a:rPr lang="en-US" altLang="zh-CN" dirty="0"/>
              <a:t>Definitions of some quality attributes</a:t>
            </a:r>
            <a:endParaRPr lang="zh-CN" altLang="en-US" dirty="0"/>
          </a:p>
        </p:txBody>
      </p:sp>
      <p:sp>
        <p:nvSpPr>
          <p:cNvPr id="3" name="内容占位符 2">
            <a:extLst>
              <a:ext uri="{FF2B5EF4-FFF2-40B4-BE49-F238E27FC236}">
                <a16:creationId xmlns:a16="http://schemas.microsoft.com/office/drawing/2014/main" id="{CECAE8AA-9165-49DB-9459-65D07D423E43}"/>
              </a:ext>
            </a:extLst>
          </p:cNvPr>
          <p:cNvSpPr>
            <a:spLocks noGrp="1"/>
          </p:cNvSpPr>
          <p:nvPr>
            <p:ph idx="1"/>
          </p:nvPr>
        </p:nvSpPr>
        <p:spPr/>
        <p:txBody>
          <a:bodyPr>
            <a:normAutofit fontScale="85000" lnSpcReduction="20000"/>
          </a:bodyPr>
          <a:lstStyle/>
          <a:p>
            <a:pPr algn="just"/>
            <a:r>
              <a:rPr lang="en-US" altLang="zh-CN" b="1" u="sng" dirty="0">
                <a:solidFill>
                  <a:srgbClr val="00B050"/>
                </a:solidFill>
              </a:rPr>
              <a:t>Availability</a:t>
            </a:r>
            <a:r>
              <a:rPr lang="en-US" altLang="zh-CN" dirty="0"/>
              <a:t> refers to the ability of a system to mask or repair faults such that the cumulative service outage period does not exceed a required value over a specified time interval.</a:t>
            </a:r>
          </a:p>
          <a:p>
            <a:pPr algn="just"/>
            <a:r>
              <a:rPr lang="en-US" altLang="zh-CN" b="1" u="sng" dirty="0">
                <a:solidFill>
                  <a:srgbClr val="00B050"/>
                </a:solidFill>
              </a:rPr>
              <a:t>Interoperability</a:t>
            </a:r>
            <a:r>
              <a:rPr lang="en-US" altLang="zh-CN" dirty="0"/>
              <a:t> is about the degree to which two or more systems can usefully exchange meaningful information via interfaces in a particular context. </a:t>
            </a:r>
          </a:p>
          <a:p>
            <a:pPr algn="just"/>
            <a:r>
              <a:rPr lang="en-US" altLang="zh-CN" b="1" u="sng" dirty="0">
                <a:solidFill>
                  <a:srgbClr val="00B050"/>
                </a:solidFill>
              </a:rPr>
              <a:t>Modifiability</a:t>
            </a:r>
            <a:r>
              <a:rPr lang="en-US" altLang="zh-CN" dirty="0">
                <a:solidFill>
                  <a:srgbClr val="00B050"/>
                </a:solidFill>
              </a:rPr>
              <a:t> </a:t>
            </a:r>
            <a:r>
              <a:rPr lang="en-US" altLang="zh-CN" dirty="0"/>
              <a:t>is the ability to quickly make changes to a system at a higher performance-to-price ratio. </a:t>
            </a:r>
          </a:p>
          <a:p>
            <a:pPr algn="just"/>
            <a:r>
              <a:rPr lang="en-US" altLang="zh-CN" b="1" u="sng" dirty="0">
                <a:solidFill>
                  <a:srgbClr val="00B050"/>
                </a:solidFill>
              </a:rPr>
              <a:t>Performance</a:t>
            </a:r>
            <a:r>
              <a:rPr lang="en-US" altLang="zh-CN" dirty="0"/>
              <a:t> is  about time and the software system’s ability to meet timing requirements. </a:t>
            </a:r>
          </a:p>
          <a:p>
            <a:pPr algn="just"/>
            <a:r>
              <a:rPr lang="en-US" altLang="zh-CN" b="1" u="sng" dirty="0">
                <a:solidFill>
                  <a:srgbClr val="00B050"/>
                </a:solidFill>
              </a:rPr>
              <a:t>Security</a:t>
            </a:r>
            <a:r>
              <a:rPr lang="en-US" altLang="zh-CN" dirty="0"/>
              <a:t> is a measure of the system’s ability to protect data and information from unauthorized access while still providing access to people and systems that are authorized.</a:t>
            </a:r>
          </a:p>
          <a:p>
            <a:pPr algn="just"/>
            <a:r>
              <a:rPr lang="en-US" altLang="zh-CN" b="1" u="sng" dirty="0">
                <a:solidFill>
                  <a:srgbClr val="00B050"/>
                </a:solidFill>
              </a:rPr>
              <a:t>Testability</a:t>
            </a:r>
            <a:r>
              <a:rPr lang="en-US" altLang="zh-CN" dirty="0"/>
              <a:t> refers to the ease with which software can be made to demonstrate its faults through (typically execution-based) testing. </a:t>
            </a:r>
          </a:p>
          <a:p>
            <a:pPr algn="just"/>
            <a:r>
              <a:rPr lang="en-US" altLang="zh-CN" b="1" u="sng" dirty="0">
                <a:solidFill>
                  <a:srgbClr val="00B050"/>
                </a:solidFill>
              </a:rPr>
              <a:t>Usability</a:t>
            </a:r>
            <a:r>
              <a:rPr lang="en-US" altLang="zh-CN" dirty="0"/>
              <a:t> is concerned with how easy it is for the user to accomplish a desired task and the kind of user support the system provides</a:t>
            </a:r>
          </a:p>
          <a:p>
            <a:endParaRPr lang="zh-CN" altLang="en-US" dirty="0"/>
          </a:p>
        </p:txBody>
      </p:sp>
    </p:spTree>
    <p:extLst>
      <p:ext uri="{BB962C8B-B14F-4D97-AF65-F5344CB8AC3E}">
        <p14:creationId xmlns:p14="http://schemas.microsoft.com/office/powerpoint/2010/main" val="98961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F2678-FF05-4D1B-B208-CB50B706050B}"/>
              </a:ext>
            </a:extLst>
          </p:cNvPr>
          <p:cNvSpPr>
            <a:spLocks noGrp="1"/>
          </p:cNvSpPr>
          <p:nvPr>
            <p:ph type="title"/>
          </p:nvPr>
        </p:nvSpPr>
        <p:spPr/>
        <p:txBody>
          <a:bodyPr/>
          <a:lstStyle/>
          <a:p>
            <a:r>
              <a:rPr lang="en-US" altLang="zh-CN" dirty="0"/>
              <a:t>Bridge</a:t>
            </a:r>
            <a:endParaRPr lang="zh-CN" altLang="en-US" dirty="0"/>
          </a:p>
        </p:txBody>
      </p:sp>
      <p:sp>
        <p:nvSpPr>
          <p:cNvPr id="4" name="内容占位符 13">
            <a:extLst>
              <a:ext uri="{FF2B5EF4-FFF2-40B4-BE49-F238E27FC236}">
                <a16:creationId xmlns:a16="http://schemas.microsoft.com/office/drawing/2014/main" id="{A4200F80-1809-4572-B04D-23283CB21A5C}"/>
              </a:ext>
            </a:extLst>
          </p:cNvPr>
          <p:cNvSpPr txBox="1">
            <a:spLocks/>
          </p:cNvSpPr>
          <p:nvPr/>
        </p:nvSpPr>
        <p:spPr>
          <a:xfrm>
            <a:off x="828675" y="1600200"/>
            <a:ext cx="7486650" cy="1842911"/>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US" altLang="zh-CN"/>
              <a:t>Indent</a:t>
            </a:r>
          </a:p>
          <a:p>
            <a:pPr lvl="1"/>
            <a:r>
              <a:rPr lang="en-US" altLang="zh-CN" sz="2000"/>
              <a:t>Decouple</a:t>
            </a:r>
            <a:r>
              <a:rPr lang="zh-CN" altLang="en-US" sz="2000"/>
              <a:t> </a:t>
            </a:r>
            <a:r>
              <a:rPr lang="en-US" altLang="zh-CN" sz="2000"/>
              <a:t>an</a:t>
            </a:r>
            <a:r>
              <a:rPr lang="zh-CN" altLang="en-US" sz="2000"/>
              <a:t> </a:t>
            </a:r>
            <a:r>
              <a:rPr lang="en-US" altLang="zh-CN" sz="2000"/>
              <a:t>abstraction</a:t>
            </a:r>
            <a:r>
              <a:rPr lang="zh-CN" altLang="en-US" sz="2000"/>
              <a:t> </a:t>
            </a:r>
            <a:r>
              <a:rPr lang="en-US" altLang="zh-CN" sz="2000"/>
              <a:t>from</a:t>
            </a:r>
            <a:r>
              <a:rPr lang="zh-CN" altLang="en-US" sz="2000"/>
              <a:t> </a:t>
            </a:r>
            <a:r>
              <a:rPr lang="en-US" altLang="zh-CN" sz="2000"/>
              <a:t>its</a:t>
            </a:r>
            <a:r>
              <a:rPr lang="zh-CN" altLang="en-US" sz="2000"/>
              <a:t> </a:t>
            </a:r>
            <a:r>
              <a:rPr lang="en-US" altLang="zh-CN" sz="2000"/>
              <a:t>implementation</a:t>
            </a:r>
            <a:r>
              <a:rPr lang="zh-CN" altLang="en-US" sz="2000"/>
              <a:t> </a:t>
            </a:r>
            <a:r>
              <a:rPr lang="en-US" altLang="zh-CN" sz="2000"/>
              <a:t>so</a:t>
            </a:r>
            <a:r>
              <a:rPr lang="zh-CN" altLang="en-US" sz="2000"/>
              <a:t> </a:t>
            </a:r>
            <a:r>
              <a:rPr lang="en-US" altLang="zh-CN" sz="2000"/>
              <a:t>that</a:t>
            </a:r>
            <a:r>
              <a:rPr lang="zh-CN" altLang="en-US" sz="2000"/>
              <a:t> </a:t>
            </a:r>
            <a:r>
              <a:rPr lang="en-US" altLang="zh-CN" sz="2000"/>
              <a:t>the</a:t>
            </a:r>
            <a:r>
              <a:rPr lang="zh-CN" altLang="en-US" sz="2000"/>
              <a:t> </a:t>
            </a:r>
            <a:r>
              <a:rPr lang="zh-CN" altLang="zh-CN" sz="2000"/>
              <a:t>t</a:t>
            </a:r>
            <a:r>
              <a:rPr lang="en-US" altLang="zh-CN" sz="2000"/>
              <a:t>wo</a:t>
            </a:r>
            <a:r>
              <a:rPr lang="zh-CN" altLang="en-US" sz="2000"/>
              <a:t> </a:t>
            </a:r>
            <a:r>
              <a:rPr lang="en-US" altLang="zh-CN" sz="2000"/>
              <a:t>can</a:t>
            </a:r>
            <a:r>
              <a:rPr lang="zh-CN" altLang="en-US" sz="2000"/>
              <a:t> </a:t>
            </a:r>
            <a:r>
              <a:rPr lang="en-US" altLang="zh-CN" sz="2000"/>
              <a:t>vary</a:t>
            </a:r>
            <a:r>
              <a:rPr lang="zh-CN" altLang="en-US" sz="2000"/>
              <a:t> </a:t>
            </a:r>
            <a:r>
              <a:rPr lang="en-US" altLang="zh-CN" sz="2000"/>
              <a:t>independently.</a:t>
            </a:r>
          </a:p>
          <a:p>
            <a:r>
              <a:rPr lang="en-US" altLang="zh-CN"/>
              <a:t>Structure</a:t>
            </a:r>
            <a:endParaRPr lang="en-US" dirty="0"/>
          </a:p>
        </p:txBody>
      </p:sp>
      <p:pic>
        <p:nvPicPr>
          <p:cNvPr id="5" name="图片 4" descr="屏幕快照 2018-03-22 下午9.20.11.png">
            <a:extLst>
              <a:ext uri="{FF2B5EF4-FFF2-40B4-BE49-F238E27FC236}">
                <a16:creationId xmlns:a16="http://schemas.microsoft.com/office/drawing/2014/main" id="{34D1590A-7CBE-41C3-9959-92DFAD850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05" y="3146778"/>
            <a:ext cx="7487761" cy="3105856"/>
          </a:xfrm>
          <a:prstGeom prst="rect">
            <a:avLst/>
          </a:prstGeom>
        </p:spPr>
      </p:pic>
    </p:spTree>
    <p:extLst>
      <p:ext uri="{BB962C8B-B14F-4D97-AF65-F5344CB8AC3E}">
        <p14:creationId xmlns:p14="http://schemas.microsoft.com/office/powerpoint/2010/main" val="297133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0DE356-713B-4917-9B1F-DFCBF0A16660}"/>
              </a:ext>
            </a:extLst>
          </p:cNvPr>
          <p:cNvSpPr>
            <a:spLocks noGrp="1"/>
          </p:cNvSpPr>
          <p:nvPr>
            <p:ph type="title"/>
          </p:nvPr>
        </p:nvSpPr>
        <p:spPr>
          <a:xfrm>
            <a:off x="828675" y="76200"/>
            <a:ext cx="7485512" cy="1096962"/>
          </a:xfrm>
        </p:spPr>
        <p:txBody>
          <a:bodyPr/>
          <a:lstStyle/>
          <a:p>
            <a:r>
              <a:rPr lang="en-US" altLang="zh-CN" dirty="0"/>
              <a:t>Bridge-Example</a:t>
            </a:r>
            <a:endParaRPr lang="zh-CN" altLang="en-US" dirty="0"/>
          </a:p>
        </p:txBody>
      </p:sp>
      <p:pic>
        <p:nvPicPr>
          <p:cNvPr id="5" name="图片 4" descr="屏幕快照 2018-03-22 下午9.12.45.png">
            <a:extLst>
              <a:ext uri="{FF2B5EF4-FFF2-40B4-BE49-F238E27FC236}">
                <a16:creationId xmlns:a16="http://schemas.microsoft.com/office/drawing/2014/main" id="{7E6DFD75-2870-433C-8D99-BBD1E6C89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771" y="1537261"/>
            <a:ext cx="7029607" cy="1634286"/>
          </a:xfrm>
          <a:prstGeom prst="rect">
            <a:avLst/>
          </a:prstGeom>
        </p:spPr>
      </p:pic>
      <p:sp>
        <p:nvSpPr>
          <p:cNvPr id="6" name="矩形 5">
            <a:extLst>
              <a:ext uri="{FF2B5EF4-FFF2-40B4-BE49-F238E27FC236}">
                <a16:creationId xmlns:a16="http://schemas.microsoft.com/office/drawing/2014/main" id="{DAA67AC0-9BCE-48A4-91D0-D6B93289BBC5}"/>
              </a:ext>
            </a:extLst>
          </p:cNvPr>
          <p:cNvSpPr/>
          <p:nvPr/>
        </p:nvSpPr>
        <p:spPr>
          <a:xfrm>
            <a:off x="1207363" y="3843411"/>
            <a:ext cx="6551719" cy="1477328"/>
          </a:xfrm>
          <a:prstGeom prst="rect">
            <a:avLst/>
          </a:prstGeom>
        </p:spPr>
        <p:txBody>
          <a:bodyPr wrap="square">
            <a:spAutoFit/>
          </a:bodyPr>
          <a:lstStyle/>
          <a:p>
            <a:r>
              <a:rPr lang="en-US" altLang="zh-CN" dirty="0"/>
              <a:t>when there are several dimensions in the designed program, the design that separates the abstract part from the implementation part can make the program independent and add classes without affecting each other. And there is no need to change or even recompile already existing classes.</a:t>
            </a:r>
            <a:endParaRPr lang="zh-CN" altLang="en-US" dirty="0"/>
          </a:p>
        </p:txBody>
      </p:sp>
    </p:spTree>
    <p:extLst>
      <p:ext uri="{BB962C8B-B14F-4D97-AF65-F5344CB8AC3E}">
        <p14:creationId xmlns:p14="http://schemas.microsoft.com/office/powerpoint/2010/main" val="482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8E70C3-4C92-442D-874B-F23CFC4118F3}"/>
              </a:ext>
            </a:extLst>
          </p:cNvPr>
          <p:cNvSpPr>
            <a:spLocks noGrp="1"/>
          </p:cNvSpPr>
          <p:nvPr>
            <p:ph type="title"/>
          </p:nvPr>
        </p:nvSpPr>
        <p:spPr/>
        <p:txBody>
          <a:bodyPr/>
          <a:lstStyle/>
          <a:p>
            <a:r>
              <a:rPr lang="en-GB" altLang="zh-CN" dirty="0"/>
              <a:t>Iterator</a:t>
            </a:r>
            <a:endParaRPr lang="zh-CN" altLang="en-US" dirty="0"/>
          </a:p>
        </p:txBody>
      </p:sp>
      <p:sp>
        <p:nvSpPr>
          <p:cNvPr id="4" name="内容占位符 13">
            <a:extLst>
              <a:ext uri="{FF2B5EF4-FFF2-40B4-BE49-F238E27FC236}">
                <a16:creationId xmlns:a16="http://schemas.microsoft.com/office/drawing/2014/main" id="{6FD9DD74-CC80-40C5-9D1B-050F16DB4AB5}"/>
              </a:ext>
            </a:extLst>
          </p:cNvPr>
          <p:cNvSpPr>
            <a:spLocks noGrp="1"/>
          </p:cNvSpPr>
          <p:nvPr>
            <p:ph idx="1"/>
          </p:nvPr>
        </p:nvSpPr>
        <p:spPr>
          <a:xfrm>
            <a:off x="828675" y="1600200"/>
            <a:ext cx="7510992" cy="2764978"/>
          </a:xfrm>
        </p:spPr>
        <p:txBody>
          <a:bodyPr rtlCol="0">
            <a:normAutofit/>
          </a:bodyPr>
          <a:lstStyle/>
          <a:p>
            <a:pPr marL="0" indent="0" algn="just">
              <a:buNone/>
            </a:pPr>
            <a:r>
              <a:rPr lang="en-US" sz="1800" dirty="0"/>
              <a:t>The key idea of iterator </a:t>
            </a:r>
            <a:r>
              <a:rPr lang="en-US" altLang="zh-CN" sz="1800" dirty="0"/>
              <a:t>pattern </a:t>
            </a:r>
            <a:r>
              <a:rPr lang="en-US" sz="1800" dirty="0"/>
              <a:t>is to separate the access and traversal of the list from the list object into a separate iteration object.</a:t>
            </a:r>
          </a:p>
          <a:p>
            <a:r>
              <a:rPr lang="en-US" altLang="zh-CN" sz="1800" dirty="0"/>
              <a:t>Intent</a:t>
            </a:r>
          </a:p>
          <a:p>
            <a:pPr lvl="1"/>
            <a:r>
              <a:rPr lang="en-US" altLang="zh-CN" sz="1800" dirty="0"/>
              <a:t>Provide a</a:t>
            </a:r>
            <a:r>
              <a:rPr lang="zh-CN" altLang="en-US" sz="1800" dirty="0"/>
              <a:t> </a:t>
            </a:r>
            <a:r>
              <a:rPr lang="en-US" altLang="zh-CN" sz="1800" dirty="0"/>
              <a:t>way</a:t>
            </a:r>
            <a:r>
              <a:rPr lang="zh-CN" altLang="en-US" sz="1800" dirty="0"/>
              <a:t> </a:t>
            </a:r>
            <a:r>
              <a:rPr lang="en-US" altLang="zh-CN" sz="1800" dirty="0"/>
              <a:t>to</a:t>
            </a:r>
            <a:r>
              <a:rPr lang="zh-CN" altLang="en-US" sz="1800" dirty="0"/>
              <a:t> </a:t>
            </a:r>
            <a:r>
              <a:rPr lang="en-US" altLang="zh-CN" sz="1800" dirty="0"/>
              <a:t>access</a:t>
            </a:r>
            <a:r>
              <a:rPr lang="zh-CN" altLang="en-US" sz="1800" dirty="0"/>
              <a:t> </a:t>
            </a:r>
            <a:r>
              <a:rPr lang="en-US" altLang="zh-CN" sz="1800" dirty="0"/>
              <a:t>the</a:t>
            </a:r>
            <a:r>
              <a:rPr lang="zh-CN" altLang="en-US" sz="1800" dirty="0"/>
              <a:t> </a:t>
            </a:r>
            <a:r>
              <a:rPr lang="en-US" altLang="zh-CN" sz="1800" dirty="0"/>
              <a:t>elements</a:t>
            </a:r>
            <a:r>
              <a:rPr lang="zh-CN" altLang="en-US" sz="1800" dirty="0"/>
              <a:t> </a:t>
            </a:r>
            <a:r>
              <a:rPr lang="en-US" altLang="zh-CN" sz="1800" dirty="0"/>
              <a:t>of</a:t>
            </a:r>
            <a:r>
              <a:rPr lang="zh-CN" altLang="en-US" sz="1800" dirty="0"/>
              <a:t> </a:t>
            </a:r>
            <a:r>
              <a:rPr lang="en-US" altLang="zh-CN" sz="1800" dirty="0"/>
              <a:t>an</a:t>
            </a:r>
            <a:r>
              <a:rPr lang="zh-CN" altLang="en-US" sz="1800" dirty="0"/>
              <a:t> </a:t>
            </a:r>
            <a:r>
              <a:rPr lang="en-US" altLang="zh-CN" sz="1800" dirty="0"/>
              <a:t>aggregate</a:t>
            </a:r>
            <a:r>
              <a:rPr lang="zh-CN" altLang="en-US" sz="1800" dirty="0"/>
              <a:t> </a:t>
            </a:r>
            <a:r>
              <a:rPr lang="en-US" altLang="zh-CN" sz="1800" dirty="0"/>
              <a:t>object</a:t>
            </a:r>
            <a:r>
              <a:rPr lang="zh-CN" altLang="en-US" sz="1800" dirty="0"/>
              <a:t> </a:t>
            </a:r>
            <a:r>
              <a:rPr lang="en-US" altLang="zh-CN" sz="1800" dirty="0"/>
              <a:t>sequentially</a:t>
            </a:r>
            <a:r>
              <a:rPr lang="zh-CN" altLang="en-US" sz="1800" dirty="0"/>
              <a:t> </a:t>
            </a:r>
            <a:r>
              <a:rPr lang="en-US" altLang="zh-CN" sz="1800" dirty="0"/>
              <a:t>without</a:t>
            </a:r>
            <a:r>
              <a:rPr lang="zh-CN" altLang="en-US" sz="1800" dirty="0"/>
              <a:t> </a:t>
            </a:r>
            <a:r>
              <a:rPr lang="en-US" altLang="zh-CN" sz="1800" dirty="0"/>
              <a:t>exposing</a:t>
            </a:r>
            <a:r>
              <a:rPr lang="zh-CN" altLang="en-US" sz="1800" dirty="0"/>
              <a:t> </a:t>
            </a:r>
            <a:r>
              <a:rPr lang="en-US" altLang="zh-CN" sz="1800" dirty="0"/>
              <a:t>its</a:t>
            </a:r>
            <a:r>
              <a:rPr lang="zh-CN" altLang="en-US" sz="1800" dirty="0"/>
              <a:t> </a:t>
            </a:r>
            <a:r>
              <a:rPr lang="en-US" altLang="zh-CN" sz="1800" dirty="0"/>
              <a:t>underlying</a:t>
            </a:r>
            <a:r>
              <a:rPr lang="zh-CN" altLang="en-US" sz="1800" dirty="0"/>
              <a:t> </a:t>
            </a:r>
            <a:r>
              <a:rPr lang="en-US" altLang="zh-CN" sz="1800" dirty="0"/>
              <a:t>representation.</a:t>
            </a:r>
          </a:p>
          <a:p>
            <a:r>
              <a:rPr lang="en-US" altLang="zh-CN" sz="1800" dirty="0"/>
              <a:t>Structure</a:t>
            </a:r>
            <a:endParaRPr lang="en-US" sz="1800" dirty="0"/>
          </a:p>
        </p:txBody>
      </p:sp>
      <p:pic>
        <p:nvPicPr>
          <p:cNvPr id="5" name="图片 4" descr="屏幕快照 2018-03-24 下午8.43.17.png">
            <a:extLst>
              <a:ext uri="{FF2B5EF4-FFF2-40B4-BE49-F238E27FC236}">
                <a16:creationId xmlns:a16="http://schemas.microsoft.com/office/drawing/2014/main" id="{E7FD598C-CC61-4617-9832-DF9E4641F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512" y="3673514"/>
            <a:ext cx="5318528" cy="2654349"/>
          </a:xfrm>
          <a:prstGeom prst="rect">
            <a:avLst/>
          </a:prstGeom>
        </p:spPr>
      </p:pic>
    </p:spTree>
    <p:extLst>
      <p:ext uri="{BB962C8B-B14F-4D97-AF65-F5344CB8AC3E}">
        <p14:creationId xmlns:p14="http://schemas.microsoft.com/office/powerpoint/2010/main" val="834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04AA0-38CD-4EB7-87FA-3FCCF851AEB7}"/>
              </a:ext>
            </a:extLst>
          </p:cNvPr>
          <p:cNvSpPr>
            <a:spLocks noGrp="1"/>
          </p:cNvSpPr>
          <p:nvPr>
            <p:ph type="title"/>
          </p:nvPr>
        </p:nvSpPr>
        <p:spPr/>
        <p:txBody>
          <a:bodyPr/>
          <a:lstStyle/>
          <a:p>
            <a:r>
              <a:rPr lang="en-GB" altLang="zh-CN" dirty="0"/>
              <a:t>Iterator-Example (C++)</a:t>
            </a:r>
            <a:endParaRPr lang="zh-CN" altLang="en-US" dirty="0"/>
          </a:p>
        </p:txBody>
      </p:sp>
      <p:sp>
        <p:nvSpPr>
          <p:cNvPr id="3" name="内容占位符 2">
            <a:extLst>
              <a:ext uri="{FF2B5EF4-FFF2-40B4-BE49-F238E27FC236}">
                <a16:creationId xmlns:a16="http://schemas.microsoft.com/office/drawing/2014/main" id="{5614F72C-9B76-48DB-9D8C-D113C72713E8}"/>
              </a:ext>
            </a:extLst>
          </p:cNvPr>
          <p:cNvSpPr>
            <a:spLocks noGrp="1"/>
          </p:cNvSpPr>
          <p:nvPr>
            <p:ph idx="1"/>
          </p:nvPr>
        </p:nvSpPr>
        <p:spPr/>
        <p:txBody>
          <a:bodyPr>
            <a:normAutofit fontScale="47500" lnSpcReduction="20000"/>
          </a:bodyPr>
          <a:lstStyle/>
          <a:p>
            <a:r>
              <a:rPr lang="en-US" altLang="zh-CN" sz="2500" b="1" dirty="0">
                <a:latin typeface="Courier New" panose="02070309020205020404" pitchFamily="49" charset="0"/>
                <a:cs typeface="Courier New" panose="02070309020205020404" pitchFamily="49" charset="0"/>
              </a:rPr>
              <a:t>Class </a:t>
            </a:r>
            <a:r>
              <a:rPr lang="en-US" altLang="zh-CN" sz="2500" b="1" dirty="0" err="1">
                <a:latin typeface="Courier New" panose="02070309020205020404" pitchFamily="49" charset="0"/>
                <a:cs typeface="Courier New" panose="02070309020205020404" pitchFamily="49" charset="0"/>
              </a:rPr>
              <a:t>StudentManagement</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private: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vector&lt;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 ids;</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list&lt;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 scores;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public:</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void traversal ()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vector&lt;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&gt;::iterator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ids.begin</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list&lt;</a:t>
            </a:r>
            <a:r>
              <a:rPr lang="en-US" altLang="zh-CN" sz="2500" b="1" dirty="0" err="1">
                <a:latin typeface="Courier New" panose="02070309020205020404" pitchFamily="49" charset="0"/>
                <a:cs typeface="Courier New" panose="02070309020205020404" pitchFamily="49" charset="0"/>
              </a:rPr>
              <a:t>int</a:t>
            </a:r>
            <a:r>
              <a:rPr lang="en-US" altLang="zh-CN" sz="2500" b="1" dirty="0">
                <a:latin typeface="Courier New" panose="02070309020205020404" pitchFamily="49" charset="0"/>
                <a:cs typeface="Courier New" panose="02070309020205020404" pitchFamily="49" charset="0"/>
              </a:rPr>
              <a:t>&gt;::iterator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scores.begin</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for (;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ids.end</a:t>
            </a:r>
            <a:r>
              <a:rPr lang="en-US" altLang="zh-CN" sz="2500" b="1" dirty="0">
                <a:latin typeface="Courier New" panose="02070309020205020404" pitchFamily="49" charset="0"/>
                <a:cs typeface="Courier New" panose="02070309020205020404" pitchFamily="49" charset="0"/>
              </a:rPr>
              <a:t>(); </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visit(*</a:t>
            </a:r>
            <a:r>
              <a:rPr lang="en-US" altLang="zh-CN" sz="2500" b="1" dirty="0" err="1">
                <a:latin typeface="Courier New" panose="02070309020205020404" pitchFamily="49" charset="0"/>
                <a:cs typeface="Courier New" panose="02070309020205020404" pitchFamily="49" charset="0"/>
              </a:rPr>
              <a:t>id_iter</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for (;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 </a:t>
            </a:r>
            <a:r>
              <a:rPr lang="en-US" altLang="zh-CN" sz="2500" b="1" dirty="0" err="1">
                <a:latin typeface="Courier New" panose="02070309020205020404" pitchFamily="49" charset="0"/>
                <a:cs typeface="Courier New" panose="02070309020205020404" pitchFamily="49" charset="0"/>
              </a:rPr>
              <a:t>scores.end</a:t>
            </a:r>
            <a:r>
              <a:rPr lang="en-US" altLang="zh-CN" sz="2500" b="1" dirty="0">
                <a:latin typeface="Courier New" panose="02070309020205020404" pitchFamily="49" charset="0"/>
                <a:cs typeface="Courier New" panose="02070309020205020404" pitchFamily="49" charset="0"/>
              </a:rPr>
              <a:t>(); </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 </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                      visit(*</a:t>
            </a:r>
            <a:r>
              <a:rPr lang="en-US" altLang="zh-CN" sz="2500" b="1" dirty="0" err="1">
                <a:latin typeface="Courier New" panose="02070309020205020404" pitchFamily="49" charset="0"/>
                <a:cs typeface="Courier New" panose="02070309020205020404" pitchFamily="49" charset="0"/>
              </a:rPr>
              <a:t>score_iter</a:t>
            </a:r>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r>
              <a:rPr lang="en-US" altLang="zh-CN" sz="2500" b="1" dirty="0">
                <a:latin typeface="Courier New" panose="02070309020205020404" pitchFamily="49" charset="0"/>
                <a:cs typeface="Courier New" panose="02070309020205020404" pitchFamily="49" charset="0"/>
              </a:rPr>
              <a:t>}</a:t>
            </a:r>
            <a:endParaRPr lang="zh-CN" altLang="zh-CN" sz="2500" b="1" dirty="0">
              <a:latin typeface="Courier New" panose="02070309020205020404" pitchFamily="49" charset="0"/>
              <a:cs typeface="Courier New" panose="02070309020205020404" pitchFamily="49" charset="0"/>
            </a:endParaRPr>
          </a:p>
          <a:p>
            <a:endParaRPr lang="zh-CN" altLang="en-US" dirty="0"/>
          </a:p>
        </p:txBody>
      </p:sp>
      <p:sp>
        <p:nvSpPr>
          <p:cNvPr id="4" name="文本框 3">
            <a:extLst>
              <a:ext uri="{FF2B5EF4-FFF2-40B4-BE49-F238E27FC236}">
                <a16:creationId xmlns:a16="http://schemas.microsoft.com/office/drawing/2014/main" id="{2442D13B-7CCB-4947-8009-FE635DBA111B}"/>
              </a:ext>
            </a:extLst>
          </p:cNvPr>
          <p:cNvSpPr txBox="1"/>
          <p:nvPr/>
        </p:nvSpPr>
        <p:spPr>
          <a:xfrm>
            <a:off x="4500978" y="1863831"/>
            <a:ext cx="3480047" cy="369332"/>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this example</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24315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F4F7E-CE5E-4DB8-AFF4-C40E9780DFBC}"/>
              </a:ext>
            </a:extLst>
          </p:cNvPr>
          <p:cNvSpPr>
            <a:spLocks noGrp="1"/>
          </p:cNvSpPr>
          <p:nvPr>
            <p:ph type="title"/>
          </p:nvPr>
        </p:nvSpPr>
        <p:spPr/>
        <p:txBody>
          <a:bodyPr/>
          <a:lstStyle/>
          <a:p>
            <a:r>
              <a:rPr lang="en-GB" altLang="zh-CN" dirty="0"/>
              <a:t>Mediator</a:t>
            </a:r>
            <a:endParaRPr lang="zh-CN" altLang="en-US" dirty="0"/>
          </a:p>
        </p:txBody>
      </p:sp>
      <p:sp>
        <p:nvSpPr>
          <p:cNvPr id="4" name="内容占位符 13">
            <a:extLst>
              <a:ext uri="{FF2B5EF4-FFF2-40B4-BE49-F238E27FC236}">
                <a16:creationId xmlns:a16="http://schemas.microsoft.com/office/drawing/2014/main" id="{CD764338-7581-4B76-A682-F0DA686D6684}"/>
              </a:ext>
            </a:extLst>
          </p:cNvPr>
          <p:cNvSpPr>
            <a:spLocks noGrp="1"/>
          </p:cNvSpPr>
          <p:nvPr>
            <p:ph idx="1"/>
          </p:nvPr>
        </p:nvSpPr>
        <p:spPr>
          <a:xfrm>
            <a:off x="828675" y="1600199"/>
            <a:ext cx="7510992" cy="3217555"/>
          </a:xfrm>
        </p:spPr>
        <p:txBody>
          <a:bodyPr rtlCol="0">
            <a:normAutofit fontScale="85000" lnSpcReduction="10000"/>
          </a:bodyPr>
          <a:lstStyle/>
          <a:p>
            <a:r>
              <a:rPr lang="en-US" sz="2400" dirty="0">
                <a:latin typeface="微软雅黑" panose="020B0503020204020204" pitchFamily="34" charset="-122"/>
                <a:ea typeface="微软雅黑" panose="020B0503020204020204" pitchFamily="34" charset="-122"/>
              </a:rPr>
              <a:t>Participants</a:t>
            </a:r>
          </a:p>
          <a:p>
            <a:pPr lvl="1"/>
            <a:r>
              <a:rPr lang="en-US" sz="1800" dirty="0"/>
              <a:t>Mediator</a:t>
            </a:r>
          </a:p>
          <a:p>
            <a:pPr lvl="2"/>
            <a:r>
              <a:rPr lang="en-US" sz="1800" dirty="0"/>
              <a:t>Defines an interface for communicating with Colleague objects.</a:t>
            </a:r>
          </a:p>
          <a:p>
            <a:pPr lvl="1"/>
            <a:r>
              <a:rPr lang="en-US" sz="1800" dirty="0" err="1"/>
              <a:t>ConcreteMediator</a:t>
            </a:r>
            <a:endParaRPr lang="en-US" sz="1800" dirty="0"/>
          </a:p>
          <a:p>
            <a:pPr lvl="2"/>
            <a:r>
              <a:rPr lang="en-US" sz="1800" dirty="0"/>
              <a:t>Implements cooperative behavior by coordinating Colleague objects</a:t>
            </a:r>
          </a:p>
          <a:p>
            <a:pPr lvl="2"/>
            <a:r>
              <a:rPr lang="en-US" sz="1800" dirty="0"/>
              <a:t>Knows and maintains its colleagues</a:t>
            </a:r>
          </a:p>
          <a:p>
            <a:pPr lvl="1"/>
            <a:r>
              <a:rPr lang="en-US" sz="1800" dirty="0"/>
              <a:t>Colleague classes</a:t>
            </a:r>
          </a:p>
          <a:p>
            <a:pPr lvl="2"/>
            <a:r>
              <a:rPr lang="en-US" sz="1800" dirty="0"/>
              <a:t>Each Colleague class knows its Mediator object</a:t>
            </a:r>
          </a:p>
          <a:p>
            <a:pPr lvl="2"/>
            <a:r>
              <a:rPr lang="en-US" sz="1800" dirty="0"/>
              <a:t>Each colleague communicates with its mediator whenever it would have otherwise communicated with another colleague.</a:t>
            </a:r>
          </a:p>
          <a:p>
            <a:r>
              <a:rPr lang="en-US" sz="2400" dirty="0"/>
              <a:t>Structure</a:t>
            </a:r>
          </a:p>
          <a:p>
            <a:endParaRPr lang="en-US" sz="2400" dirty="0"/>
          </a:p>
        </p:txBody>
      </p:sp>
      <p:pic>
        <p:nvPicPr>
          <p:cNvPr id="5" name="图片 4" descr="屏幕快照 2018-03-24 下午9.35.51.png">
            <a:extLst>
              <a:ext uri="{FF2B5EF4-FFF2-40B4-BE49-F238E27FC236}">
                <a16:creationId xmlns:a16="http://schemas.microsoft.com/office/drawing/2014/main" id="{638C9677-90C6-45E1-B439-5384B8B4B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00" y="4557712"/>
            <a:ext cx="6845300" cy="2184400"/>
          </a:xfrm>
          <a:prstGeom prst="rect">
            <a:avLst/>
          </a:prstGeom>
        </p:spPr>
      </p:pic>
    </p:spTree>
    <p:extLst>
      <p:ext uri="{BB962C8B-B14F-4D97-AF65-F5344CB8AC3E}">
        <p14:creationId xmlns:p14="http://schemas.microsoft.com/office/powerpoint/2010/main" val="397791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F8DE5-B253-43EB-A3C8-ACE6FCD9FF85}"/>
              </a:ext>
            </a:extLst>
          </p:cNvPr>
          <p:cNvSpPr>
            <a:spLocks noGrp="1"/>
          </p:cNvSpPr>
          <p:nvPr>
            <p:ph type="title"/>
          </p:nvPr>
        </p:nvSpPr>
        <p:spPr/>
        <p:txBody>
          <a:bodyPr/>
          <a:lstStyle/>
          <a:p>
            <a:r>
              <a:rPr lang="en-US" altLang="zh-CN" dirty="0"/>
              <a:t>Observer</a:t>
            </a:r>
            <a:endParaRPr lang="zh-CN" altLang="en-US" dirty="0"/>
          </a:p>
        </p:txBody>
      </p:sp>
      <p:sp>
        <p:nvSpPr>
          <p:cNvPr id="4" name="内容占位符 13">
            <a:extLst>
              <a:ext uri="{FF2B5EF4-FFF2-40B4-BE49-F238E27FC236}">
                <a16:creationId xmlns:a16="http://schemas.microsoft.com/office/drawing/2014/main" id="{04762E7A-F986-42FC-AD83-B9584DC0B1A4}"/>
              </a:ext>
            </a:extLst>
          </p:cNvPr>
          <p:cNvSpPr>
            <a:spLocks noGrp="1"/>
          </p:cNvSpPr>
          <p:nvPr>
            <p:ph idx="1"/>
          </p:nvPr>
        </p:nvSpPr>
        <p:spPr>
          <a:xfrm>
            <a:off x="828675" y="1600200"/>
            <a:ext cx="7486650" cy="4572000"/>
          </a:xfrm>
        </p:spPr>
        <p:txBody>
          <a:bodyPr rtlCol="0"/>
          <a:lstStyle/>
          <a:p>
            <a:pPr rtl="0"/>
            <a:r>
              <a:rPr lang="en-US" altLang="zh-CN" dirty="0">
                <a:latin typeface="微软雅黑" panose="020B0503020204020204" pitchFamily="34" charset="-122"/>
                <a:ea typeface="微软雅黑" panose="020B0503020204020204" pitchFamily="34" charset="-122"/>
              </a:rPr>
              <a:t>Intent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lvl="1"/>
            <a:r>
              <a:rPr lang="en-US" altLang="zh-CN" sz="2000" dirty="0"/>
              <a:t>Define</a:t>
            </a:r>
            <a:r>
              <a:rPr lang="zh-CN" altLang="en-US" sz="2000" dirty="0"/>
              <a:t> </a:t>
            </a:r>
            <a:r>
              <a:rPr lang="en-US" altLang="zh-CN" sz="2000" dirty="0"/>
              <a:t>a</a:t>
            </a:r>
            <a:r>
              <a:rPr lang="zh-CN" altLang="en-US" sz="2000" dirty="0"/>
              <a:t> </a:t>
            </a:r>
            <a:r>
              <a:rPr lang="en-US" altLang="zh-CN" sz="2000" dirty="0"/>
              <a:t>one</a:t>
            </a:r>
            <a:r>
              <a:rPr lang="zh-CN" altLang="en-US" sz="2000" dirty="0"/>
              <a:t>-</a:t>
            </a:r>
            <a:r>
              <a:rPr lang="en-US" altLang="zh-CN" sz="2000" dirty="0"/>
              <a:t>to-many</a:t>
            </a:r>
            <a:r>
              <a:rPr lang="zh-CN" altLang="en-US" sz="2000" dirty="0"/>
              <a:t> </a:t>
            </a:r>
            <a:r>
              <a:rPr lang="en-US" altLang="zh-CN" sz="2000" dirty="0"/>
              <a:t>dependency</a:t>
            </a:r>
            <a:r>
              <a:rPr lang="zh-CN" altLang="en-US" sz="2000" dirty="0"/>
              <a:t> </a:t>
            </a:r>
            <a:r>
              <a:rPr lang="en-US" altLang="zh-CN" sz="2000" dirty="0"/>
              <a:t>between</a:t>
            </a:r>
            <a:r>
              <a:rPr lang="zh-CN" altLang="en-US" sz="2000" dirty="0"/>
              <a:t> </a:t>
            </a:r>
            <a:r>
              <a:rPr lang="en-US" altLang="zh-CN" sz="2000" dirty="0"/>
              <a:t>objects</a:t>
            </a:r>
            <a:r>
              <a:rPr lang="zh-CN" altLang="en-US" sz="2000" dirty="0"/>
              <a:t> </a:t>
            </a:r>
            <a:r>
              <a:rPr lang="en-US" altLang="zh-CN" sz="2000" dirty="0"/>
              <a:t>so</a:t>
            </a:r>
            <a:r>
              <a:rPr lang="zh-CN" altLang="en-US" sz="2000" dirty="0"/>
              <a:t> </a:t>
            </a:r>
            <a:r>
              <a:rPr lang="en-US" altLang="zh-CN" sz="2000" dirty="0"/>
              <a:t>that</a:t>
            </a:r>
            <a:r>
              <a:rPr lang="zh-CN" altLang="en-US" sz="2000" dirty="0"/>
              <a:t> </a:t>
            </a:r>
            <a:r>
              <a:rPr lang="en-US" altLang="zh-CN" sz="2000" dirty="0"/>
              <a:t>when</a:t>
            </a:r>
            <a:r>
              <a:rPr lang="zh-CN" altLang="en-US" sz="2000" dirty="0"/>
              <a:t> </a:t>
            </a:r>
            <a:r>
              <a:rPr lang="en-US" altLang="zh-CN" sz="2000" dirty="0"/>
              <a:t>one</a:t>
            </a:r>
            <a:r>
              <a:rPr lang="zh-CN" altLang="en-US" sz="2000" dirty="0"/>
              <a:t> </a:t>
            </a:r>
            <a:r>
              <a:rPr lang="en-US" altLang="zh-CN" sz="2000" dirty="0"/>
              <a:t>object</a:t>
            </a:r>
            <a:r>
              <a:rPr lang="zh-CN" altLang="en-US" sz="2000" dirty="0"/>
              <a:t> </a:t>
            </a:r>
            <a:r>
              <a:rPr lang="en-US" altLang="zh-CN" sz="2000" dirty="0"/>
              <a:t>changes</a:t>
            </a:r>
            <a:r>
              <a:rPr lang="zh-CN" altLang="en-US" sz="2000" dirty="0"/>
              <a:t> </a:t>
            </a:r>
            <a:r>
              <a:rPr lang="en-US" altLang="zh-CN" sz="2000" dirty="0"/>
              <a:t>state,</a:t>
            </a:r>
            <a:r>
              <a:rPr lang="zh-CN" altLang="en-US" sz="2000" dirty="0"/>
              <a:t> </a:t>
            </a:r>
            <a:r>
              <a:rPr lang="en-US" altLang="zh-CN" sz="2000" dirty="0"/>
              <a:t>all</a:t>
            </a:r>
            <a:r>
              <a:rPr lang="zh-CN" altLang="en-US" sz="2000" dirty="0"/>
              <a:t> </a:t>
            </a:r>
            <a:r>
              <a:rPr lang="en-US" altLang="zh-CN" sz="2000" dirty="0"/>
              <a:t>its</a:t>
            </a:r>
            <a:r>
              <a:rPr lang="zh-CN" altLang="en-US" sz="2000" dirty="0"/>
              <a:t> </a:t>
            </a:r>
            <a:r>
              <a:rPr lang="en-US" altLang="zh-CN" sz="2000" dirty="0"/>
              <a:t>dependents</a:t>
            </a:r>
            <a:r>
              <a:rPr lang="zh-CN" altLang="en-US" sz="2000" dirty="0"/>
              <a:t> </a:t>
            </a:r>
            <a:r>
              <a:rPr lang="en-US" altLang="zh-CN" sz="2000" dirty="0"/>
              <a:t>are</a:t>
            </a:r>
            <a:r>
              <a:rPr lang="zh-CN" altLang="en-US" sz="2000" dirty="0"/>
              <a:t> </a:t>
            </a:r>
            <a:r>
              <a:rPr lang="en-US" altLang="zh-CN" sz="2000" dirty="0"/>
              <a:t>notified</a:t>
            </a:r>
            <a:r>
              <a:rPr lang="zh-CN" altLang="en-US" sz="2000" dirty="0"/>
              <a:t> </a:t>
            </a:r>
            <a:r>
              <a:rPr lang="en-US" altLang="zh-CN" sz="2000" dirty="0"/>
              <a:t>and</a:t>
            </a:r>
            <a:r>
              <a:rPr lang="zh-CN" altLang="en-US" sz="2000" dirty="0"/>
              <a:t> </a:t>
            </a:r>
            <a:r>
              <a:rPr lang="en-US" altLang="zh-CN" sz="2000" dirty="0"/>
              <a:t>automatically.</a:t>
            </a:r>
          </a:p>
          <a:p>
            <a:pPr rtl="0"/>
            <a:r>
              <a:rPr lang="en-US" altLang="zh-CN" dirty="0"/>
              <a:t>S</a:t>
            </a:r>
            <a:r>
              <a:rPr lang="en-US" altLang="zh-CN" dirty="0">
                <a:latin typeface="微软雅黑" panose="020B0503020204020204" pitchFamily="34" charset="-122"/>
                <a:ea typeface="微软雅黑" panose="020B0503020204020204" pitchFamily="34" charset="-122"/>
              </a:rPr>
              <a:t>tructure</a:t>
            </a:r>
          </a:p>
          <a:p>
            <a:pPr marL="0" indent="0" rtl="0">
              <a:buNone/>
            </a:pPr>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3.53.18.png">
            <a:extLst>
              <a:ext uri="{FF2B5EF4-FFF2-40B4-BE49-F238E27FC236}">
                <a16:creationId xmlns:a16="http://schemas.microsoft.com/office/drawing/2014/main" id="{07CD99DD-49D0-445D-881B-8EB3913F4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039" y="3554588"/>
            <a:ext cx="6997700" cy="2768600"/>
          </a:xfrm>
          <a:prstGeom prst="rect">
            <a:avLst/>
          </a:prstGeom>
        </p:spPr>
      </p:pic>
    </p:spTree>
    <p:extLst>
      <p:ext uri="{BB962C8B-B14F-4D97-AF65-F5344CB8AC3E}">
        <p14:creationId xmlns:p14="http://schemas.microsoft.com/office/powerpoint/2010/main" val="369427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6EF8F-9348-4F76-8D5D-A723CF1D0D6A}"/>
              </a:ext>
            </a:extLst>
          </p:cNvPr>
          <p:cNvSpPr>
            <a:spLocks noGrp="1"/>
          </p:cNvSpPr>
          <p:nvPr>
            <p:ph type="title"/>
          </p:nvPr>
        </p:nvSpPr>
        <p:spPr/>
        <p:txBody>
          <a:bodyPr/>
          <a:lstStyle/>
          <a:p>
            <a:r>
              <a:rPr lang="en-US" altLang="zh-CN" dirty="0"/>
              <a:t>Observer</a:t>
            </a:r>
            <a:endParaRPr lang="zh-CN" altLang="en-US" dirty="0"/>
          </a:p>
        </p:txBody>
      </p:sp>
      <p:sp>
        <p:nvSpPr>
          <p:cNvPr id="4" name="内容占位符 13">
            <a:extLst>
              <a:ext uri="{FF2B5EF4-FFF2-40B4-BE49-F238E27FC236}">
                <a16:creationId xmlns:a16="http://schemas.microsoft.com/office/drawing/2014/main" id="{9FF9FB95-BFB5-4E0B-8E51-C4E4F34FC3CD}"/>
              </a:ext>
            </a:extLst>
          </p:cNvPr>
          <p:cNvSpPr>
            <a:spLocks noGrp="1"/>
          </p:cNvSpPr>
          <p:nvPr>
            <p:ph idx="1"/>
          </p:nvPr>
        </p:nvSpPr>
        <p:spPr>
          <a:xfrm>
            <a:off x="814076" y="1425009"/>
            <a:ext cx="7486650" cy="3334348"/>
          </a:xfrm>
        </p:spPr>
        <p:txBody>
          <a:bodyPr rtlCol="0">
            <a:normAutofit fontScale="77500" lnSpcReduction="20000"/>
          </a:bodyPr>
          <a:lstStyle/>
          <a:p>
            <a:pPr marL="0" indent="0">
              <a:buNone/>
            </a:pPr>
            <a:r>
              <a:rPr lang="en-US" dirty="0"/>
              <a:t>The observer </a:t>
            </a:r>
            <a:r>
              <a:rPr lang="en-US" altLang="zh-CN" dirty="0"/>
              <a:t>pattern </a:t>
            </a:r>
            <a:r>
              <a:rPr lang="en-US" dirty="0"/>
              <a:t>works as follows:</a:t>
            </a:r>
          </a:p>
          <a:p>
            <a:pPr marL="457200" indent="-457200" algn="just">
              <a:lnSpc>
                <a:spcPct val="100000"/>
              </a:lnSpc>
              <a:spcBef>
                <a:spcPts val="600"/>
              </a:spcBef>
              <a:buFont typeface="+mj-ea"/>
              <a:buAutoNum type="circleNumDbPlain"/>
            </a:pPr>
            <a:r>
              <a:rPr lang="en-US" dirty="0"/>
              <a:t>The </a:t>
            </a:r>
            <a:r>
              <a:rPr lang="en-US" altLang="zh-CN" dirty="0"/>
              <a:t>Subject </a:t>
            </a:r>
            <a:r>
              <a:rPr lang="en-US" dirty="0"/>
              <a:t>maintains a data structure, such as a Java </a:t>
            </a:r>
            <a:r>
              <a:rPr lang="en-US" dirty="0" err="1"/>
              <a:t>ArrayList</a:t>
            </a:r>
            <a:r>
              <a:rPr lang="en-US" dirty="0"/>
              <a:t>, for recording dynamically added observers.</a:t>
            </a:r>
          </a:p>
          <a:p>
            <a:pPr marL="457200" indent="-457200" algn="just">
              <a:lnSpc>
                <a:spcPct val="100000"/>
              </a:lnSpc>
              <a:spcBef>
                <a:spcPts val="600"/>
              </a:spcBef>
              <a:buFont typeface="+mj-ea"/>
              <a:buAutoNum type="circleNumDbPlain"/>
            </a:pPr>
            <a:r>
              <a:rPr lang="en-US" dirty="0"/>
              <a:t>The object interested in the state of the </a:t>
            </a:r>
            <a:r>
              <a:rPr lang="en-US" altLang="zh-CN" dirty="0"/>
              <a:t>Subject(observer) </a:t>
            </a:r>
            <a:r>
              <a:rPr lang="en-US" dirty="0"/>
              <a:t> should call the </a:t>
            </a:r>
            <a:r>
              <a:rPr lang="en-US" altLang="zh-CN" dirty="0"/>
              <a:t>Subject </a:t>
            </a:r>
            <a:r>
              <a:rPr lang="en-US" dirty="0"/>
              <a:t>'s Register method to register </a:t>
            </a:r>
            <a:r>
              <a:rPr lang="en-US" altLang="zh-CN" dirty="0"/>
              <a:t>it</a:t>
            </a:r>
            <a:r>
              <a:rPr lang="en-US" dirty="0"/>
              <a:t>self as an observer of it.</a:t>
            </a:r>
          </a:p>
          <a:p>
            <a:pPr marL="457200" indent="-457200" algn="just">
              <a:lnSpc>
                <a:spcPct val="100000"/>
              </a:lnSpc>
              <a:spcBef>
                <a:spcPts val="600"/>
              </a:spcBef>
              <a:buFont typeface="+mj-ea"/>
              <a:buAutoNum type="circleNumDbPlain"/>
            </a:pPr>
            <a:r>
              <a:rPr lang="en-US" dirty="0"/>
              <a:t>Whenever the state of the </a:t>
            </a:r>
            <a:r>
              <a:rPr lang="en-US" altLang="zh-CN" dirty="0"/>
              <a:t>Subject</a:t>
            </a:r>
            <a:r>
              <a:rPr lang="zh-CN" altLang="en-US" dirty="0"/>
              <a:t> </a:t>
            </a:r>
            <a:r>
              <a:rPr lang="en-US" dirty="0"/>
              <a:t>changes, it will notify the registered observer using the method </a:t>
            </a:r>
            <a:r>
              <a:rPr lang="en-US" dirty="0" err="1"/>
              <a:t>notifyObservers</a:t>
            </a:r>
            <a:r>
              <a:rPr lang="en-US" dirty="0"/>
              <a:t>().</a:t>
            </a:r>
          </a:p>
          <a:p>
            <a:pPr marL="457200" indent="-457200" algn="just">
              <a:lnSpc>
                <a:spcPct val="100000"/>
              </a:lnSpc>
              <a:spcBef>
                <a:spcPts val="600"/>
              </a:spcBef>
              <a:buFont typeface="+mj-ea"/>
              <a:buAutoNum type="circleNumDbPlain"/>
            </a:pPr>
            <a:r>
              <a:rPr lang="en-US" dirty="0"/>
              <a:t>When notified, each observer will </a:t>
            </a:r>
            <a:r>
              <a:rPr lang="en-US" altLang="zh-CN" dirty="0"/>
              <a:t>check </a:t>
            </a:r>
            <a:r>
              <a:rPr lang="en-US" dirty="0"/>
              <a:t>the state of the </a:t>
            </a:r>
            <a:r>
              <a:rPr lang="zh-CN" altLang="zh-CN" dirty="0"/>
              <a:t>S</a:t>
            </a:r>
            <a:r>
              <a:rPr lang="en-US" altLang="zh-CN" dirty="0" err="1"/>
              <a:t>ubject</a:t>
            </a:r>
            <a:r>
              <a:rPr lang="zh-CN" altLang="en-US" dirty="0"/>
              <a:t> </a:t>
            </a:r>
            <a:r>
              <a:rPr lang="en-US" dirty="0"/>
              <a:t>to keep the state synchronized. According to the new state, the observer will decide to do some synchronous updates or other related operations.</a:t>
            </a:r>
          </a:p>
          <a:p>
            <a:pPr marL="457200" indent="-457200" algn="just">
              <a:lnSpc>
                <a:spcPct val="100000"/>
              </a:lnSpc>
              <a:spcBef>
                <a:spcPts val="600"/>
              </a:spcBef>
              <a:buFont typeface="+mj-ea"/>
              <a:buAutoNum type="circleNumDbPlain"/>
            </a:pPr>
            <a:r>
              <a:rPr lang="en-US" dirty="0"/>
              <a:t>The observer will provide an interface that receives notification from the </a:t>
            </a:r>
            <a:r>
              <a:rPr lang="en-US" altLang="zh-CN" dirty="0"/>
              <a:t>subject</a:t>
            </a:r>
            <a:r>
              <a:rPr lang="en-US" dirty="0"/>
              <a:t>, such as </a:t>
            </a:r>
            <a:r>
              <a:rPr lang="en-US" dirty="0" err="1"/>
              <a:t>synchronizeState</a:t>
            </a:r>
            <a:r>
              <a:rPr lang="en-US" dirty="0"/>
              <a:t>(), which the </a:t>
            </a:r>
            <a:r>
              <a:rPr lang="en-US" altLang="zh-CN" dirty="0"/>
              <a:t>subject</a:t>
            </a:r>
            <a:r>
              <a:rPr lang="zh-CN" altLang="en-US" dirty="0"/>
              <a:t> </a:t>
            </a:r>
            <a:r>
              <a:rPr lang="en-US" dirty="0"/>
              <a:t>can invoke in the method notify().</a:t>
            </a:r>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3.53.18.png">
            <a:extLst>
              <a:ext uri="{FF2B5EF4-FFF2-40B4-BE49-F238E27FC236}">
                <a16:creationId xmlns:a16="http://schemas.microsoft.com/office/drawing/2014/main" id="{24024A76-0BC3-4A47-B74A-5F004B27B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48" y="4185636"/>
            <a:ext cx="5596616" cy="2214269"/>
          </a:xfrm>
          <a:prstGeom prst="rect">
            <a:avLst/>
          </a:prstGeom>
        </p:spPr>
      </p:pic>
    </p:spTree>
    <p:extLst>
      <p:ext uri="{BB962C8B-B14F-4D97-AF65-F5344CB8AC3E}">
        <p14:creationId xmlns:p14="http://schemas.microsoft.com/office/powerpoint/2010/main" val="204023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FD0D6-4542-41AF-BB07-1D766F749A7F}"/>
              </a:ext>
            </a:extLst>
          </p:cNvPr>
          <p:cNvSpPr>
            <a:spLocks noGrp="1"/>
          </p:cNvSpPr>
          <p:nvPr>
            <p:ph type="title"/>
          </p:nvPr>
        </p:nvSpPr>
        <p:spPr/>
        <p:txBody>
          <a:bodyPr/>
          <a:lstStyle/>
          <a:p>
            <a:r>
              <a:rPr lang="en-US" altLang="zh-CN" dirty="0"/>
              <a:t>Strategy</a:t>
            </a:r>
            <a:endParaRPr lang="zh-CN" altLang="en-US" dirty="0"/>
          </a:p>
        </p:txBody>
      </p:sp>
      <p:sp>
        <p:nvSpPr>
          <p:cNvPr id="4" name="内容占位符 13">
            <a:extLst>
              <a:ext uri="{FF2B5EF4-FFF2-40B4-BE49-F238E27FC236}">
                <a16:creationId xmlns:a16="http://schemas.microsoft.com/office/drawing/2014/main" id="{3E233978-9196-4BEF-A535-9B64C75C279F}"/>
              </a:ext>
            </a:extLst>
          </p:cNvPr>
          <p:cNvSpPr>
            <a:spLocks noGrp="1"/>
          </p:cNvSpPr>
          <p:nvPr>
            <p:ph idx="1"/>
          </p:nvPr>
        </p:nvSpPr>
        <p:spPr>
          <a:xfrm>
            <a:off x="828675" y="1600200"/>
            <a:ext cx="7486650" cy="2078812"/>
          </a:xfrm>
        </p:spPr>
        <p:txBody>
          <a:bodyPr rtlCol="0"/>
          <a:lstStyle/>
          <a:p>
            <a:pPr rtl="0"/>
            <a:r>
              <a:rPr lang="en-US" altLang="zh-CN" dirty="0">
                <a:latin typeface="微软雅黑" panose="020B0503020204020204" pitchFamily="34" charset="-122"/>
                <a:ea typeface="微软雅黑" panose="020B0503020204020204" pitchFamily="34" charset="-122"/>
              </a:rPr>
              <a:t>Intent</a:t>
            </a:r>
          </a:p>
          <a:p>
            <a:pPr lvl="1"/>
            <a:r>
              <a:rPr lang="en-US" altLang="zh-CN" sz="2000" dirty="0"/>
              <a:t>Define</a:t>
            </a:r>
            <a:r>
              <a:rPr lang="zh-CN" altLang="en-US" sz="2000" dirty="0"/>
              <a:t> </a:t>
            </a:r>
            <a:r>
              <a:rPr lang="en-US" altLang="zh-CN" sz="2000" dirty="0"/>
              <a:t>a</a:t>
            </a:r>
            <a:r>
              <a:rPr lang="zh-CN" altLang="en-US" sz="2000" dirty="0"/>
              <a:t> </a:t>
            </a:r>
            <a:r>
              <a:rPr lang="en-US" altLang="zh-CN" sz="2000" dirty="0"/>
              <a:t>family</a:t>
            </a:r>
            <a:r>
              <a:rPr lang="zh-CN" altLang="en-US" sz="2000" dirty="0"/>
              <a:t> </a:t>
            </a:r>
            <a:r>
              <a:rPr lang="en-US" altLang="zh-CN" sz="2000" dirty="0"/>
              <a:t>of</a:t>
            </a:r>
            <a:r>
              <a:rPr lang="zh-CN" altLang="en-US" sz="2000" dirty="0"/>
              <a:t> </a:t>
            </a:r>
            <a:r>
              <a:rPr lang="en-US" altLang="zh-CN" sz="2000" dirty="0"/>
              <a:t>algorithm,</a:t>
            </a:r>
            <a:r>
              <a:rPr lang="zh-CN" altLang="en-US" sz="2000" dirty="0"/>
              <a:t> </a:t>
            </a:r>
            <a:r>
              <a:rPr lang="en-US" altLang="zh-CN" sz="2000" dirty="0"/>
              <a:t>encapsulate</a:t>
            </a:r>
            <a:r>
              <a:rPr lang="zh-CN" altLang="en-US" sz="2000" dirty="0"/>
              <a:t> </a:t>
            </a:r>
            <a:r>
              <a:rPr lang="en-US" altLang="zh-CN" sz="2000" dirty="0"/>
              <a:t>each</a:t>
            </a:r>
            <a:r>
              <a:rPr lang="zh-CN" altLang="en-US" sz="2000" dirty="0"/>
              <a:t> </a:t>
            </a:r>
            <a:r>
              <a:rPr lang="en-US" altLang="zh-CN" sz="2000" dirty="0"/>
              <a:t>one,</a:t>
            </a:r>
            <a:r>
              <a:rPr lang="zh-CN" altLang="en-US" sz="2000" dirty="0"/>
              <a:t> </a:t>
            </a:r>
            <a:r>
              <a:rPr lang="en-US" altLang="zh-CN" sz="2000" dirty="0"/>
              <a:t>and</a:t>
            </a:r>
            <a:r>
              <a:rPr lang="zh-CN" altLang="en-US" sz="2000" dirty="0"/>
              <a:t> </a:t>
            </a:r>
            <a:r>
              <a:rPr lang="en-US" altLang="zh-CN" sz="2000" dirty="0"/>
              <a:t>make</a:t>
            </a:r>
            <a:r>
              <a:rPr lang="zh-CN" altLang="en-US" sz="2000" dirty="0"/>
              <a:t> </a:t>
            </a:r>
            <a:r>
              <a:rPr lang="en-US" altLang="zh-CN" sz="2000" dirty="0"/>
              <a:t>them</a:t>
            </a:r>
            <a:r>
              <a:rPr lang="zh-CN" altLang="en-US" sz="2000" dirty="0"/>
              <a:t> </a:t>
            </a:r>
            <a:r>
              <a:rPr lang="en-US" altLang="zh-CN" sz="2000" dirty="0"/>
              <a:t>interchangeable.</a:t>
            </a:r>
            <a:r>
              <a:rPr lang="zh-CN" altLang="en-US" sz="2000" dirty="0"/>
              <a:t> </a:t>
            </a:r>
            <a:r>
              <a:rPr lang="en-US" altLang="zh-CN" sz="2000" dirty="0"/>
              <a:t>Strategy</a:t>
            </a:r>
            <a:r>
              <a:rPr lang="zh-CN" altLang="en-US" sz="2000" dirty="0"/>
              <a:t> </a:t>
            </a:r>
            <a:r>
              <a:rPr lang="en-US" altLang="zh-CN" sz="2000" dirty="0"/>
              <a:t>lets</a:t>
            </a:r>
            <a:r>
              <a:rPr lang="zh-CN" altLang="en-US" sz="2000" dirty="0"/>
              <a:t> </a:t>
            </a:r>
            <a:r>
              <a:rPr lang="en-US" altLang="zh-CN" sz="2000" dirty="0"/>
              <a:t>the</a:t>
            </a:r>
            <a:r>
              <a:rPr lang="zh-CN" altLang="en-US" sz="2000" dirty="0"/>
              <a:t> </a:t>
            </a:r>
            <a:r>
              <a:rPr lang="en-US" altLang="zh-CN" sz="2000" dirty="0"/>
              <a:t>algorithm</a:t>
            </a:r>
            <a:r>
              <a:rPr lang="zh-CN" altLang="en-US" sz="2000" dirty="0"/>
              <a:t> </a:t>
            </a:r>
            <a:r>
              <a:rPr lang="en-US" altLang="zh-CN" sz="2000" dirty="0"/>
              <a:t>vary</a:t>
            </a:r>
            <a:r>
              <a:rPr lang="zh-CN" altLang="en-US" sz="2000" dirty="0"/>
              <a:t> </a:t>
            </a:r>
            <a:r>
              <a:rPr lang="en-US" altLang="zh-CN" sz="2000" dirty="0"/>
              <a:t>independently</a:t>
            </a:r>
            <a:r>
              <a:rPr lang="zh-CN" altLang="en-US" sz="2000" dirty="0"/>
              <a:t> </a:t>
            </a:r>
            <a:r>
              <a:rPr lang="en-US" altLang="zh-CN" sz="2000" dirty="0"/>
              <a:t>from</a:t>
            </a:r>
            <a:r>
              <a:rPr lang="zh-CN" altLang="en-US" sz="2000" dirty="0"/>
              <a:t> </a:t>
            </a:r>
            <a:r>
              <a:rPr lang="en-US" altLang="zh-CN" sz="2000" dirty="0"/>
              <a:t>clients</a:t>
            </a:r>
            <a:r>
              <a:rPr lang="zh-CN" altLang="en-US" sz="2000" dirty="0"/>
              <a:t> </a:t>
            </a:r>
            <a:r>
              <a:rPr lang="en-US" altLang="zh-CN" sz="2000" dirty="0"/>
              <a:t>that</a:t>
            </a:r>
            <a:r>
              <a:rPr lang="zh-CN" altLang="en-US" sz="2000" dirty="0"/>
              <a:t> </a:t>
            </a:r>
            <a:r>
              <a:rPr lang="en-US" altLang="zh-CN" sz="2000" dirty="0"/>
              <a:t>use</a:t>
            </a:r>
            <a:r>
              <a:rPr lang="zh-CN" altLang="en-US" sz="2000" dirty="0"/>
              <a:t> </a:t>
            </a:r>
            <a:r>
              <a:rPr lang="en-US" altLang="zh-CN" sz="2000" dirty="0"/>
              <a:t>it.</a:t>
            </a:r>
          </a:p>
          <a:p>
            <a:r>
              <a:rPr lang="en-US" altLang="zh-CN" dirty="0">
                <a:latin typeface="微软雅黑" panose="020B0503020204020204" pitchFamily="34" charset="-122"/>
                <a:ea typeface="微软雅黑" panose="020B0503020204020204" pitchFamily="34" charset="-122"/>
              </a:rPr>
              <a:t>Structure</a:t>
            </a:r>
          </a:p>
          <a:p>
            <a:endParaRPr lang="en-US" dirty="0">
              <a:latin typeface="微软雅黑" panose="020B0503020204020204" pitchFamily="34" charset="-122"/>
              <a:ea typeface="微软雅黑" panose="020B0503020204020204" pitchFamily="34" charset="-122"/>
            </a:endParaRPr>
          </a:p>
        </p:txBody>
      </p:sp>
      <p:pic>
        <p:nvPicPr>
          <p:cNvPr id="5" name="图片 4" descr="屏幕快照 2018-03-26 下午5.50.56.png">
            <a:extLst>
              <a:ext uri="{FF2B5EF4-FFF2-40B4-BE49-F238E27FC236}">
                <a16:creationId xmlns:a16="http://schemas.microsoft.com/office/drawing/2014/main" id="{3D7E926E-D50D-4C26-9415-E350FC117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931" y="3711550"/>
            <a:ext cx="7188200" cy="2387600"/>
          </a:xfrm>
          <a:prstGeom prst="rect">
            <a:avLst/>
          </a:prstGeom>
        </p:spPr>
      </p:pic>
    </p:spTree>
    <p:extLst>
      <p:ext uri="{BB962C8B-B14F-4D97-AF65-F5344CB8AC3E}">
        <p14:creationId xmlns:p14="http://schemas.microsoft.com/office/powerpoint/2010/main" val="196606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4F8D2-7894-41DF-9589-E3FA5E6266A8}"/>
              </a:ext>
            </a:extLst>
          </p:cNvPr>
          <p:cNvSpPr>
            <a:spLocks noGrp="1"/>
          </p:cNvSpPr>
          <p:nvPr>
            <p:ph type="title"/>
          </p:nvPr>
        </p:nvSpPr>
        <p:spPr/>
        <p:txBody>
          <a:bodyPr/>
          <a:lstStyle/>
          <a:p>
            <a:r>
              <a:rPr lang="en-US" altLang="zh-CN" dirty="0"/>
              <a:t>Strategy-Example</a:t>
            </a:r>
            <a:endParaRPr lang="zh-CN" altLang="en-US" dirty="0"/>
          </a:p>
        </p:txBody>
      </p:sp>
      <p:pic>
        <p:nvPicPr>
          <p:cNvPr id="4" name="图片 3" descr="屏幕快照 2018-03-26 下午5.40.44.png">
            <a:extLst>
              <a:ext uri="{FF2B5EF4-FFF2-40B4-BE49-F238E27FC236}">
                <a16:creationId xmlns:a16="http://schemas.microsoft.com/office/drawing/2014/main" id="{404BFA8F-507B-44B7-9312-F0AF11FD5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603" y="1936338"/>
            <a:ext cx="4452476" cy="2266230"/>
          </a:xfrm>
          <a:prstGeom prst="rect">
            <a:avLst/>
          </a:prstGeom>
        </p:spPr>
      </p:pic>
      <p:sp>
        <p:nvSpPr>
          <p:cNvPr id="5" name="矩形 4">
            <a:extLst>
              <a:ext uri="{FF2B5EF4-FFF2-40B4-BE49-F238E27FC236}">
                <a16:creationId xmlns:a16="http://schemas.microsoft.com/office/drawing/2014/main" id="{41C91E07-9699-468C-A370-19A038596CF1}"/>
              </a:ext>
            </a:extLst>
          </p:cNvPr>
          <p:cNvSpPr/>
          <p:nvPr/>
        </p:nvSpPr>
        <p:spPr>
          <a:xfrm>
            <a:off x="945472" y="4583033"/>
            <a:ext cx="6866878" cy="1477328"/>
          </a:xfrm>
          <a:prstGeom prst="rect">
            <a:avLst/>
          </a:prstGeom>
        </p:spPr>
        <p:txBody>
          <a:bodyPr wrap="square">
            <a:spAutoFit/>
          </a:bodyPr>
          <a:lstStyle/>
          <a:p>
            <a:pPr lvl="1" algn="just">
              <a:spcBef>
                <a:spcPts val="300"/>
              </a:spcBef>
            </a:pPr>
            <a:r>
              <a:rPr lang="en-US" altLang="zh-CN" b="1" u="sng" dirty="0">
                <a:solidFill>
                  <a:srgbClr val="00B050"/>
                </a:solidFill>
              </a:rPr>
              <a:t>Advantages: </a:t>
            </a:r>
            <a:r>
              <a:rPr lang="en-US" altLang="zh-CN" dirty="0"/>
              <a:t>Modifying an algorithm only requires recompiling the class involved in the algorithm without having to recompile other classes. If you want to add a new algorithm, you only need to add a new class that encapsulates the algorithm in the collection of subclasses.</a:t>
            </a:r>
          </a:p>
        </p:txBody>
      </p:sp>
    </p:spTree>
    <p:extLst>
      <p:ext uri="{BB962C8B-B14F-4D97-AF65-F5344CB8AC3E}">
        <p14:creationId xmlns:p14="http://schemas.microsoft.com/office/powerpoint/2010/main" val="29697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E3FF-AC7D-484F-8FD9-C8B6FB029B31}"/>
              </a:ext>
            </a:extLst>
          </p:cNvPr>
          <p:cNvSpPr>
            <a:spLocks noGrp="1"/>
          </p:cNvSpPr>
          <p:nvPr>
            <p:ph type="title"/>
          </p:nvPr>
        </p:nvSpPr>
        <p:spPr/>
        <p:txBody>
          <a:bodyPr/>
          <a:lstStyle/>
          <a:p>
            <a:r>
              <a:rPr lang="en-US" altLang="zh-CN" dirty="0"/>
              <a:t>Thank YOU! GOOD luck!</a:t>
            </a:r>
            <a:endParaRPr lang="zh-CN" altLang="en-US" dirty="0"/>
          </a:p>
        </p:txBody>
      </p:sp>
      <p:sp>
        <p:nvSpPr>
          <p:cNvPr id="4" name="文本框 3">
            <a:extLst>
              <a:ext uri="{FF2B5EF4-FFF2-40B4-BE49-F238E27FC236}">
                <a16:creationId xmlns:a16="http://schemas.microsoft.com/office/drawing/2014/main" id="{5CFE3DE0-7102-4A2C-A0DD-274EF26F2179}"/>
              </a:ext>
            </a:extLst>
          </p:cNvPr>
          <p:cNvSpPr txBox="1"/>
          <p:nvPr/>
        </p:nvSpPr>
        <p:spPr>
          <a:xfrm>
            <a:off x="2565646" y="896644"/>
            <a:ext cx="5716630" cy="646331"/>
          </a:xfrm>
          <a:prstGeom prst="rect">
            <a:avLst/>
          </a:prstGeom>
          <a:noFill/>
        </p:spPr>
        <p:txBody>
          <a:bodyPr wrap="none" rtlCol="0">
            <a:spAutoFit/>
          </a:bodyPr>
          <a:lstStyle/>
          <a:p>
            <a:r>
              <a:rPr lang="en-US" altLang="zh-CN" i="1" dirty="0">
                <a:solidFill>
                  <a:srgbClr val="FF0000"/>
                </a:solidFill>
                <a:latin typeface="Comic Sans MS" panose="030F0702030302020204" pitchFamily="66" charset="0"/>
              </a:rPr>
              <a:t>Not all contents will appear in the final examination</a:t>
            </a:r>
          </a:p>
          <a:p>
            <a:r>
              <a:rPr lang="en-US" altLang="zh-CN" i="1" dirty="0">
                <a:solidFill>
                  <a:srgbClr val="FF0000"/>
                </a:solidFill>
                <a:latin typeface="Comic Sans MS" panose="030F0702030302020204" pitchFamily="66" charset="0"/>
              </a:rPr>
              <a:t>BUT all questions in examination are in this PPT!</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62881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5714D-1D25-48AC-BEC1-24DDA3F0B021}"/>
              </a:ext>
            </a:extLst>
          </p:cNvPr>
          <p:cNvSpPr>
            <a:spLocks noGrp="1"/>
          </p:cNvSpPr>
          <p:nvPr>
            <p:ph type="title"/>
          </p:nvPr>
        </p:nvSpPr>
        <p:spPr/>
        <p:txBody>
          <a:bodyPr/>
          <a:lstStyle/>
          <a:p>
            <a:r>
              <a:rPr lang="en-US" altLang="zh-CN" dirty="0"/>
              <a:t>Definition of Software Architecture</a:t>
            </a:r>
            <a:endParaRPr lang="zh-CN" altLang="en-US" dirty="0"/>
          </a:p>
        </p:txBody>
      </p:sp>
      <p:sp>
        <p:nvSpPr>
          <p:cNvPr id="3" name="内容占位符 2">
            <a:extLst>
              <a:ext uri="{FF2B5EF4-FFF2-40B4-BE49-F238E27FC236}">
                <a16:creationId xmlns:a16="http://schemas.microsoft.com/office/drawing/2014/main" id="{CDF69FB0-E1A7-4589-BF59-382A0E925EE7}"/>
              </a:ext>
            </a:extLst>
          </p:cNvPr>
          <p:cNvSpPr>
            <a:spLocks noGrp="1"/>
          </p:cNvSpPr>
          <p:nvPr>
            <p:ph idx="1"/>
          </p:nvPr>
        </p:nvSpPr>
        <p:spPr/>
        <p:txBody>
          <a:bodyPr>
            <a:normAutofit fontScale="92500" lnSpcReduction="10000"/>
          </a:bodyPr>
          <a:lstStyle/>
          <a:p>
            <a:pPr algn="just"/>
            <a:r>
              <a:rPr lang="en-US" altLang="zh-CN" dirty="0"/>
              <a:t>According to the definition of </a:t>
            </a:r>
            <a:r>
              <a:rPr lang="en-US" altLang="zh-CN" dirty="0" err="1"/>
              <a:t>Garlan</a:t>
            </a:r>
            <a:r>
              <a:rPr lang="en-US" altLang="zh-CN" dirty="0"/>
              <a:t> &amp; Shaw’s model, the Software Architecture is defined as a tuple {</a:t>
            </a:r>
            <a:r>
              <a:rPr lang="en-US" altLang="zh-CN" b="1" u="sng" dirty="0">
                <a:solidFill>
                  <a:srgbClr val="00B050"/>
                </a:solidFill>
              </a:rPr>
              <a:t>Components</a:t>
            </a:r>
            <a:r>
              <a:rPr lang="en-US" altLang="zh-CN" dirty="0"/>
              <a:t>, </a:t>
            </a:r>
            <a:r>
              <a:rPr lang="en-US" altLang="zh-CN" b="1" u="sng" dirty="0">
                <a:solidFill>
                  <a:srgbClr val="00B050"/>
                </a:solidFill>
              </a:rPr>
              <a:t>Connectors</a:t>
            </a:r>
            <a:r>
              <a:rPr lang="en-US" altLang="zh-CN" dirty="0"/>
              <a:t>, </a:t>
            </a:r>
            <a:r>
              <a:rPr lang="en-US" altLang="zh-CN" b="1" u="sng" dirty="0">
                <a:solidFill>
                  <a:srgbClr val="00B050"/>
                </a:solidFill>
              </a:rPr>
              <a:t>Constraints</a:t>
            </a:r>
            <a:r>
              <a:rPr lang="en-US" altLang="zh-CN" dirty="0"/>
              <a:t>}</a:t>
            </a:r>
          </a:p>
          <a:p>
            <a:pPr algn="just"/>
            <a:r>
              <a:rPr lang="en-US" altLang="zh-CN" dirty="0"/>
              <a:t> </a:t>
            </a:r>
            <a:r>
              <a:rPr lang="en-US" altLang="zh-CN" b="1" dirty="0">
                <a:solidFill>
                  <a:srgbClr val="7030A0"/>
                </a:solidFill>
              </a:rPr>
              <a:t>Component</a:t>
            </a:r>
            <a:r>
              <a:rPr lang="en-US" altLang="zh-CN" dirty="0"/>
              <a:t> can be a set of code, such as program modules, it can be a separate program. Component is a collection of related objects, running to achieve some calculation logic. </a:t>
            </a:r>
          </a:p>
          <a:p>
            <a:pPr algn="just"/>
            <a:r>
              <a:rPr lang="en-US" altLang="zh-CN" b="1" dirty="0">
                <a:solidFill>
                  <a:srgbClr val="7030A0"/>
                </a:solidFill>
              </a:rPr>
              <a:t> Connector </a:t>
            </a:r>
            <a:r>
              <a:rPr lang="en-US" altLang="zh-CN" dirty="0"/>
              <a:t>can be process calls, pipelines, remote procedure calls, etc., which used to represent the interaction between components, they connect different components to form part of the architecture. </a:t>
            </a:r>
          </a:p>
          <a:p>
            <a:pPr algn="just"/>
            <a:r>
              <a:rPr lang="en-US" altLang="zh-CN" b="1" dirty="0">
                <a:solidFill>
                  <a:srgbClr val="7030A0"/>
                </a:solidFill>
              </a:rPr>
              <a:t>Constraint</a:t>
            </a:r>
            <a:r>
              <a:rPr lang="en-US" altLang="zh-CN" dirty="0"/>
              <a:t> is generally the rule of the object connection or indicates the condition of the connection of the component. </a:t>
            </a:r>
            <a:r>
              <a:rPr lang="en-US" altLang="zh-CN" dirty="0">
                <a:solidFill>
                  <a:srgbClr val="00B0F0"/>
                </a:solidFill>
              </a:rPr>
              <a:t>For example, the upper component can require the service of the lower component and vice versa. Two objects must not send messages recursively. </a:t>
            </a:r>
            <a:endParaRPr lang="zh-CN" altLang="en-US" dirty="0">
              <a:solidFill>
                <a:srgbClr val="00B0F0"/>
              </a:solidFill>
            </a:endParaRPr>
          </a:p>
        </p:txBody>
      </p:sp>
      <p:sp>
        <p:nvSpPr>
          <p:cNvPr id="4" name="文本框 3">
            <a:extLst>
              <a:ext uri="{FF2B5EF4-FFF2-40B4-BE49-F238E27FC236}">
                <a16:creationId xmlns:a16="http://schemas.microsoft.com/office/drawing/2014/main" id="{B2D39F32-6A44-4952-BE30-F6B1CEFCA70E}"/>
              </a:ext>
            </a:extLst>
          </p:cNvPr>
          <p:cNvSpPr txBox="1"/>
          <p:nvPr/>
        </p:nvSpPr>
        <p:spPr>
          <a:xfrm>
            <a:off x="5992427" y="5849034"/>
            <a:ext cx="2388094"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Remember these definitions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5771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BD00E-BFC5-4A25-981A-58BD4D012EF6}"/>
              </a:ext>
            </a:extLst>
          </p:cNvPr>
          <p:cNvSpPr>
            <a:spLocks noGrp="1"/>
          </p:cNvSpPr>
          <p:nvPr>
            <p:ph type="title"/>
          </p:nvPr>
        </p:nvSpPr>
        <p:spPr/>
        <p:txBody>
          <a:bodyPr/>
          <a:lstStyle/>
          <a:p>
            <a:r>
              <a:rPr lang="en-US" altLang="zh-CN" dirty="0"/>
              <a:t>Architecture Styles in this Course</a:t>
            </a:r>
            <a:endParaRPr lang="zh-CN" altLang="en-US" dirty="0"/>
          </a:p>
        </p:txBody>
      </p:sp>
      <p:sp>
        <p:nvSpPr>
          <p:cNvPr id="3" name="内容占位符 2">
            <a:extLst>
              <a:ext uri="{FF2B5EF4-FFF2-40B4-BE49-F238E27FC236}">
                <a16:creationId xmlns:a16="http://schemas.microsoft.com/office/drawing/2014/main" id="{56A67D1A-2289-48C3-8CE3-C67AA170C585}"/>
              </a:ext>
            </a:extLst>
          </p:cNvPr>
          <p:cNvSpPr>
            <a:spLocks noGrp="1"/>
          </p:cNvSpPr>
          <p:nvPr>
            <p:ph idx="1"/>
          </p:nvPr>
        </p:nvSpPr>
        <p:spPr>
          <a:xfrm>
            <a:off x="828675" y="1600200"/>
            <a:ext cx="3920878" cy="4572000"/>
          </a:xfrm>
        </p:spPr>
        <p:txBody>
          <a:bodyPr>
            <a:normAutofit/>
          </a:bodyPr>
          <a:lstStyle/>
          <a:p>
            <a:r>
              <a:rPr lang="en-US" altLang="zh-CN" dirty="0"/>
              <a:t>Dataflow System</a:t>
            </a:r>
          </a:p>
          <a:p>
            <a:pPr lvl="1"/>
            <a:r>
              <a:rPr lang="en-GB" altLang="zh-CN" dirty="0"/>
              <a:t>Batch-Sequential</a:t>
            </a:r>
          </a:p>
          <a:p>
            <a:pPr lvl="1"/>
            <a:r>
              <a:rPr lang="en-GB" altLang="zh-CN" dirty="0"/>
              <a:t>Pipe-and-Filter</a:t>
            </a:r>
          </a:p>
          <a:p>
            <a:r>
              <a:rPr lang="en-GB" altLang="zh-CN" dirty="0"/>
              <a:t>Call-and-Return</a:t>
            </a:r>
          </a:p>
          <a:p>
            <a:pPr lvl="1"/>
            <a:r>
              <a:rPr lang="en-GB" altLang="zh-CN" dirty="0"/>
              <a:t>Main Program and Subroutines</a:t>
            </a:r>
          </a:p>
          <a:p>
            <a:pPr lvl="1"/>
            <a:r>
              <a:rPr lang="en-GB" altLang="zh-CN" dirty="0"/>
              <a:t>Object-Oriented</a:t>
            </a:r>
          </a:p>
          <a:p>
            <a:pPr lvl="1"/>
            <a:r>
              <a:rPr lang="en-GB" altLang="zh-CN" dirty="0"/>
              <a:t>Hierarchical layers</a:t>
            </a:r>
          </a:p>
          <a:p>
            <a:r>
              <a:rPr lang="en-GB" altLang="zh-CN" dirty="0"/>
              <a:t>Independent Components</a:t>
            </a:r>
          </a:p>
          <a:p>
            <a:pPr lvl="1"/>
            <a:r>
              <a:rPr lang="en-GB" altLang="zh-CN" dirty="0"/>
              <a:t>Event-based systems</a:t>
            </a:r>
          </a:p>
          <a:p>
            <a:r>
              <a:rPr lang="en-GB" altLang="zh-CN" dirty="0"/>
              <a:t>Virtual machines</a:t>
            </a:r>
          </a:p>
          <a:p>
            <a:pPr lvl="1"/>
            <a:endParaRPr lang="en-GB" altLang="zh-CN" dirty="0"/>
          </a:p>
          <a:p>
            <a:pPr lvl="1"/>
            <a:endParaRPr lang="zh-CN" altLang="en-US" dirty="0"/>
          </a:p>
        </p:txBody>
      </p:sp>
      <p:sp>
        <p:nvSpPr>
          <p:cNvPr id="4" name="内容占位符 2">
            <a:extLst>
              <a:ext uri="{FF2B5EF4-FFF2-40B4-BE49-F238E27FC236}">
                <a16:creationId xmlns:a16="http://schemas.microsoft.com/office/drawing/2014/main" id="{D9222469-58A9-4069-B3B8-D0FC02D14CFD}"/>
              </a:ext>
            </a:extLst>
          </p:cNvPr>
          <p:cNvSpPr txBox="1">
            <a:spLocks/>
          </p:cNvSpPr>
          <p:nvPr/>
        </p:nvSpPr>
        <p:spPr>
          <a:xfrm>
            <a:off x="5109192" y="1511423"/>
            <a:ext cx="3920879" cy="4572000"/>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微软雅黑" panose="020B0503020204020204" pitchFamily="34" charset="-122"/>
                <a:ea typeface="微软雅黑" panose="020B0503020204020204" pitchFamily="34" charset="-122"/>
                <a:cs typeface="+mn-cs"/>
              </a:defRPr>
            </a:lvl9pPr>
          </a:lstStyle>
          <a:p>
            <a:r>
              <a:rPr lang="en-GB" altLang="zh-CN" dirty="0"/>
              <a:t>Data-</a:t>
            </a:r>
            <a:r>
              <a:rPr lang="en-GB" altLang="zh-CN" dirty="0" err="1"/>
              <a:t>Centered</a:t>
            </a:r>
            <a:r>
              <a:rPr lang="en-GB" altLang="zh-CN" dirty="0"/>
              <a:t>-Systems</a:t>
            </a:r>
          </a:p>
          <a:p>
            <a:pPr lvl="1"/>
            <a:r>
              <a:rPr lang="en-GB" altLang="zh-CN" dirty="0"/>
              <a:t>Blackboard</a:t>
            </a:r>
          </a:p>
          <a:p>
            <a:r>
              <a:rPr lang="en-GB" altLang="zh-CN" dirty="0"/>
              <a:t>Model-View-Controller</a:t>
            </a:r>
          </a:p>
          <a:p>
            <a:r>
              <a:rPr lang="en-US" altLang="zh-CN" dirty="0"/>
              <a:t>Client-Server</a:t>
            </a:r>
          </a:p>
          <a:p>
            <a:pPr lvl="1"/>
            <a:r>
              <a:rPr lang="zh-CN" altLang="zh-CN" dirty="0"/>
              <a:t>2-</a:t>
            </a:r>
            <a:r>
              <a:rPr lang="en-US" altLang="zh-CN" dirty="0"/>
              <a:t>tier</a:t>
            </a:r>
            <a:r>
              <a:rPr lang="zh-CN" altLang="en-US" dirty="0"/>
              <a:t> </a:t>
            </a:r>
            <a:r>
              <a:rPr lang="en-US" altLang="zh-CN" dirty="0"/>
              <a:t>C/S</a:t>
            </a:r>
          </a:p>
          <a:p>
            <a:pPr lvl="1"/>
            <a:r>
              <a:rPr lang="en-GB" altLang="zh-CN" dirty="0"/>
              <a:t>3-tier C/S</a:t>
            </a:r>
          </a:p>
          <a:p>
            <a:r>
              <a:rPr lang="en-GB" altLang="zh-CN" dirty="0"/>
              <a:t>Peer-to-peer</a:t>
            </a:r>
          </a:p>
          <a:p>
            <a:pPr lvl="1"/>
            <a:endParaRPr lang="en-GB" altLang="zh-CN" dirty="0"/>
          </a:p>
          <a:p>
            <a:pPr lvl="1"/>
            <a:endParaRPr lang="zh-CN" altLang="en-US" dirty="0"/>
          </a:p>
        </p:txBody>
      </p:sp>
      <p:sp>
        <p:nvSpPr>
          <p:cNvPr id="5" name="文本框 4">
            <a:extLst>
              <a:ext uri="{FF2B5EF4-FFF2-40B4-BE49-F238E27FC236}">
                <a16:creationId xmlns:a16="http://schemas.microsoft.com/office/drawing/2014/main" id="{EC15F665-3084-4AC1-AAE9-6873769EEDF5}"/>
              </a:ext>
            </a:extLst>
          </p:cNvPr>
          <p:cNvSpPr txBox="1"/>
          <p:nvPr/>
        </p:nvSpPr>
        <p:spPr>
          <a:xfrm>
            <a:off x="5658081" y="4908001"/>
            <a:ext cx="2823099" cy="646331"/>
          </a:xfrm>
          <a:prstGeom prst="rect">
            <a:avLst/>
          </a:prstGeom>
          <a:noFill/>
        </p:spPr>
        <p:txBody>
          <a:bodyPr wrap="square" rtlCol="0">
            <a:spAutoFit/>
          </a:bodyPr>
          <a:lstStyle/>
          <a:p>
            <a:r>
              <a:rPr lang="en-US" altLang="zh-CN" i="1" dirty="0">
                <a:solidFill>
                  <a:srgbClr val="00B050"/>
                </a:solidFill>
                <a:latin typeface="Comic Sans MS" panose="030F0702030302020204" pitchFamily="66" charset="0"/>
              </a:rPr>
              <a:t>Tips: </a:t>
            </a:r>
            <a:r>
              <a:rPr lang="en-US" altLang="zh-CN" i="1" dirty="0">
                <a:solidFill>
                  <a:srgbClr val="FF0000"/>
                </a:solidFill>
                <a:latin typeface="Comic Sans MS" panose="030F0702030302020204" pitchFamily="66" charset="0"/>
              </a:rPr>
              <a:t>At least you must remember these names</a:t>
            </a:r>
            <a:endParaRPr lang="zh-CN" altLang="en-US" i="1"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6789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97EF-F73E-43CA-9177-E109603C6F3D}"/>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93E67B95-95B5-4BC2-98CF-5B6D89467F1D}"/>
              </a:ext>
            </a:extLst>
          </p:cNvPr>
          <p:cNvSpPr>
            <a:spLocks noGrp="1"/>
          </p:cNvSpPr>
          <p:nvPr>
            <p:ph idx="1"/>
          </p:nvPr>
        </p:nvSpPr>
        <p:spPr>
          <a:xfrm>
            <a:off x="849482" y="1352731"/>
            <a:ext cx="7486650" cy="2564439"/>
          </a:xfrm>
        </p:spPr>
        <p:txBody>
          <a:bodyPr rtlCol="0"/>
          <a:lstStyle/>
          <a:p>
            <a:pPr marL="0" indent="0" rtl="0">
              <a:lnSpc>
                <a:spcPct val="100000"/>
              </a:lnSpc>
              <a:buNone/>
            </a:pPr>
            <a:r>
              <a:rPr lang="en-US" altLang="zh-CN" sz="2400" dirty="0"/>
              <a:t>Batch-sequential</a:t>
            </a:r>
          </a:p>
          <a:p>
            <a:pPr algn="just"/>
            <a:r>
              <a:rPr lang="en-US" altLang="zh-CN" dirty="0"/>
              <a:t>The batch</a:t>
            </a:r>
            <a:r>
              <a:rPr lang="zh-CN" altLang="en-US" dirty="0"/>
              <a:t> </a:t>
            </a:r>
            <a:r>
              <a:rPr lang="en-US" altLang="zh-CN" dirty="0"/>
              <a:t>sequential</a:t>
            </a:r>
            <a:r>
              <a:rPr lang="zh-CN" altLang="en-US" dirty="0"/>
              <a:t> </a:t>
            </a:r>
            <a:r>
              <a:rPr lang="en-US" altLang="zh-CN" dirty="0"/>
              <a:t>style is one of the oldest in the design of computer systems. It arose in the early days of data processing when the limitations of computing equipment required that large problems be subdivided into severable components that could communicate by the transfer of magnetic tapes. </a:t>
            </a:r>
          </a:p>
          <a:p>
            <a:pPr rtl="0"/>
            <a:endParaRPr lang="x-none" dirty="0">
              <a:latin typeface="微软雅黑" panose="020B0503020204020204" pitchFamily="34" charset="-122"/>
              <a:ea typeface="微软雅黑" panose="020B0503020204020204" pitchFamily="34" charset="-122"/>
            </a:endParaRPr>
          </a:p>
        </p:txBody>
      </p:sp>
      <p:grpSp>
        <p:nvGrpSpPr>
          <p:cNvPr id="5" name="组 4">
            <a:extLst>
              <a:ext uri="{FF2B5EF4-FFF2-40B4-BE49-F238E27FC236}">
                <a16:creationId xmlns:a16="http://schemas.microsoft.com/office/drawing/2014/main" id="{765A5009-418D-47D0-8918-20C32C513CBC}"/>
              </a:ext>
            </a:extLst>
          </p:cNvPr>
          <p:cNvGrpSpPr/>
          <p:nvPr/>
        </p:nvGrpSpPr>
        <p:grpSpPr>
          <a:xfrm>
            <a:off x="1393175" y="3826022"/>
            <a:ext cx="6399264" cy="2879008"/>
            <a:chOff x="0" y="1174672"/>
            <a:chExt cx="9144000" cy="4702253"/>
          </a:xfrm>
        </p:grpSpPr>
        <p:sp>
          <p:nvSpPr>
            <p:cNvPr id="6" name="Rectangle 4">
              <a:extLst>
                <a:ext uri="{FF2B5EF4-FFF2-40B4-BE49-F238E27FC236}">
                  <a16:creationId xmlns:a16="http://schemas.microsoft.com/office/drawing/2014/main" id="{5D088628-14F6-41C6-B9E4-CD87C3B9B9D3}"/>
                </a:ext>
              </a:extLst>
            </p:cNvPr>
            <p:cNvSpPr>
              <a:spLocks noChangeArrowheads="1"/>
            </p:cNvSpPr>
            <p:nvPr/>
          </p:nvSpPr>
          <p:spPr bwMode="auto">
            <a:xfrm>
              <a:off x="900113" y="2565400"/>
              <a:ext cx="1439862"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validate</a:t>
              </a:r>
            </a:p>
          </p:txBody>
        </p:sp>
        <p:sp>
          <p:nvSpPr>
            <p:cNvPr id="7" name="Rectangle 5">
              <a:extLst>
                <a:ext uri="{FF2B5EF4-FFF2-40B4-BE49-F238E27FC236}">
                  <a16:creationId xmlns:a16="http://schemas.microsoft.com/office/drawing/2014/main" id="{4E0764B8-6341-4A5D-AB92-E214D624E272}"/>
                </a:ext>
              </a:extLst>
            </p:cNvPr>
            <p:cNvSpPr>
              <a:spLocks noChangeArrowheads="1"/>
            </p:cNvSpPr>
            <p:nvPr/>
          </p:nvSpPr>
          <p:spPr bwMode="auto">
            <a:xfrm>
              <a:off x="2843213" y="2565400"/>
              <a:ext cx="1296987"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sort</a:t>
              </a:r>
            </a:p>
          </p:txBody>
        </p:sp>
        <p:sp>
          <p:nvSpPr>
            <p:cNvPr id="8" name="Rectangle 6">
              <a:extLst>
                <a:ext uri="{FF2B5EF4-FFF2-40B4-BE49-F238E27FC236}">
                  <a16:creationId xmlns:a16="http://schemas.microsoft.com/office/drawing/2014/main" id="{D578F177-7CF1-48AC-85C3-57BE08740FAF}"/>
                </a:ext>
              </a:extLst>
            </p:cNvPr>
            <p:cNvSpPr>
              <a:spLocks noChangeArrowheads="1"/>
            </p:cNvSpPr>
            <p:nvPr/>
          </p:nvSpPr>
          <p:spPr bwMode="auto">
            <a:xfrm>
              <a:off x="4643438" y="2565400"/>
              <a:ext cx="1511300" cy="12954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Update</a:t>
              </a:r>
            </a:p>
          </p:txBody>
        </p:sp>
        <p:sp>
          <p:nvSpPr>
            <p:cNvPr id="9" name="Rectangle 7">
              <a:extLst>
                <a:ext uri="{FF2B5EF4-FFF2-40B4-BE49-F238E27FC236}">
                  <a16:creationId xmlns:a16="http://schemas.microsoft.com/office/drawing/2014/main" id="{D44E7C91-2B44-41AE-85C1-55A65FDD6899}"/>
                </a:ext>
              </a:extLst>
            </p:cNvPr>
            <p:cNvSpPr>
              <a:spLocks noChangeArrowheads="1"/>
            </p:cNvSpPr>
            <p:nvPr/>
          </p:nvSpPr>
          <p:spPr bwMode="auto">
            <a:xfrm>
              <a:off x="6732588" y="2565400"/>
              <a:ext cx="1439862" cy="935038"/>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rgbClr val="FF0066"/>
                  </a:solidFill>
                  <a:latin typeface="Arial" charset="0"/>
                </a:rPr>
                <a:t>Report</a:t>
              </a:r>
            </a:p>
          </p:txBody>
        </p:sp>
        <p:sp>
          <p:nvSpPr>
            <p:cNvPr id="10" name="Line 8">
              <a:extLst>
                <a:ext uri="{FF2B5EF4-FFF2-40B4-BE49-F238E27FC236}">
                  <a16:creationId xmlns:a16="http://schemas.microsoft.com/office/drawing/2014/main" id="{4C4A46AE-A391-4A07-8609-312F271C3E42}"/>
                </a:ext>
              </a:extLst>
            </p:cNvPr>
            <p:cNvSpPr>
              <a:spLocks noChangeShapeType="1"/>
            </p:cNvSpPr>
            <p:nvPr/>
          </p:nvSpPr>
          <p:spPr bwMode="auto">
            <a:xfrm>
              <a:off x="250825" y="3068638"/>
              <a:ext cx="68421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1" name="Line 9">
              <a:extLst>
                <a:ext uri="{FF2B5EF4-FFF2-40B4-BE49-F238E27FC236}">
                  <a16:creationId xmlns:a16="http://schemas.microsoft.com/office/drawing/2014/main" id="{CD19176D-78CA-4200-A19E-43894232A66C}"/>
                </a:ext>
              </a:extLst>
            </p:cNvPr>
            <p:cNvSpPr>
              <a:spLocks noChangeShapeType="1"/>
            </p:cNvSpPr>
            <p:nvPr/>
          </p:nvSpPr>
          <p:spPr bwMode="auto">
            <a:xfrm>
              <a:off x="2195513"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2" name="Line 10">
              <a:extLst>
                <a:ext uri="{FF2B5EF4-FFF2-40B4-BE49-F238E27FC236}">
                  <a16:creationId xmlns:a16="http://schemas.microsoft.com/office/drawing/2014/main" id="{1FD189A9-2E38-490D-A9D5-8BE1ED865E99}"/>
                </a:ext>
              </a:extLst>
            </p:cNvPr>
            <p:cNvSpPr>
              <a:spLocks noChangeShapeType="1"/>
            </p:cNvSpPr>
            <p:nvPr/>
          </p:nvSpPr>
          <p:spPr bwMode="auto">
            <a:xfrm>
              <a:off x="3995738"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3" name="Line 11">
              <a:extLst>
                <a:ext uri="{FF2B5EF4-FFF2-40B4-BE49-F238E27FC236}">
                  <a16:creationId xmlns:a16="http://schemas.microsoft.com/office/drawing/2014/main" id="{68462D52-28F5-4E32-B39E-480BF3800FA8}"/>
                </a:ext>
              </a:extLst>
            </p:cNvPr>
            <p:cNvSpPr>
              <a:spLocks noChangeShapeType="1"/>
            </p:cNvSpPr>
            <p:nvPr/>
          </p:nvSpPr>
          <p:spPr bwMode="auto">
            <a:xfrm>
              <a:off x="6084888" y="3068638"/>
              <a:ext cx="684212"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 name="Line 12">
              <a:extLst>
                <a:ext uri="{FF2B5EF4-FFF2-40B4-BE49-F238E27FC236}">
                  <a16:creationId xmlns:a16="http://schemas.microsoft.com/office/drawing/2014/main" id="{C74DFCF7-E280-4410-AEA2-43A41C9067E6}"/>
                </a:ext>
              </a:extLst>
            </p:cNvPr>
            <p:cNvSpPr>
              <a:spLocks noChangeShapeType="1"/>
            </p:cNvSpPr>
            <p:nvPr/>
          </p:nvSpPr>
          <p:spPr bwMode="auto">
            <a:xfrm>
              <a:off x="8172450" y="3068638"/>
              <a:ext cx="68421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 name="Rectangle 13">
              <a:extLst>
                <a:ext uri="{FF2B5EF4-FFF2-40B4-BE49-F238E27FC236}">
                  <a16:creationId xmlns:a16="http://schemas.microsoft.com/office/drawing/2014/main" id="{057437BA-C606-416D-AE54-25CF529B9099}"/>
                </a:ext>
              </a:extLst>
            </p:cNvPr>
            <p:cNvSpPr>
              <a:spLocks noChangeArrowheads="1"/>
            </p:cNvSpPr>
            <p:nvPr/>
          </p:nvSpPr>
          <p:spPr bwMode="auto">
            <a:xfrm>
              <a:off x="0" y="2349500"/>
              <a:ext cx="827088" cy="574675"/>
            </a:xfrm>
            <a:prstGeom prst="rect">
              <a:avLst/>
            </a:prstGeom>
            <a:solidFill>
              <a:srgbClr val="FFFF99">
                <a:alpha val="52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accent2"/>
                  </a:solidFill>
                  <a:latin typeface="Arial" charset="0"/>
                </a:rPr>
                <a:t>tape</a:t>
              </a:r>
            </a:p>
          </p:txBody>
        </p:sp>
        <p:sp>
          <p:nvSpPr>
            <p:cNvPr id="16" name="Rectangle 14">
              <a:extLst>
                <a:ext uri="{FF2B5EF4-FFF2-40B4-BE49-F238E27FC236}">
                  <a16:creationId xmlns:a16="http://schemas.microsoft.com/office/drawing/2014/main" id="{2DE72CD3-E10A-4048-82A2-7F67634A0EB4}"/>
                </a:ext>
              </a:extLst>
            </p:cNvPr>
            <p:cNvSpPr>
              <a:spLocks noChangeArrowheads="1"/>
            </p:cNvSpPr>
            <p:nvPr/>
          </p:nvSpPr>
          <p:spPr bwMode="auto">
            <a:xfrm>
              <a:off x="2051050"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sp>
          <p:nvSpPr>
            <p:cNvPr id="17" name="Rectangle 15">
              <a:extLst>
                <a:ext uri="{FF2B5EF4-FFF2-40B4-BE49-F238E27FC236}">
                  <a16:creationId xmlns:a16="http://schemas.microsoft.com/office/drawing/2014/main" id="{4D17CBC0-ED42-46FB-A24F-BC3695F44BDA}"/>
                </a:ext>
              </a:extLst>
            </p:cNvPr>
            <p:cNvSpPr>
              <a:spLocks noChangeArrowheads="1"/>
            </p:cNvSpPr>
            <p:nvPr/>
          </p:nvSpPr>
          <p:spPr bwMode="auto">
            <a:xfrm>
              <a:off x="3851275"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accent2"/>
                  </a:solidFill>
                  <a:latin typeface="Arial" charset="0"/>
                </a:rPr>
                <a:t>tape</a:t>
              </a:r>
            </a:p>
          </p:txBody>
        </p:sp>
        <p:sp>
          <p:nvSpPr>
            <p:cNvPr id="18" name="Rectangle 16">
              <a:extLst>
                <a:ext uri="{FF2B5EF4-FFF2-40B4-BE49-F238E27FC236}">
                  <a16:creationId xmlns:a16="http://schemas.microsoft.com/office/drawing/2014/main" id="{5C6F8087-EF18-4E06-8005-7B53AC2A98E5}"/>
                </a:ext>
              </a:extLst>
            </p:cNvPr>
            <p:cNvSpPr>
              <a:spLocks noChangeArrowheads="1"/>
            </p:cNvSpPr>
            <p:nvPr/>
          </p:nvSpPr>
          <p:spPr bwMode="auto">
            <a:xfrm>
              <a:off x="6011863"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sp>
          <p:nvSpPr>
            <p:cNvPr id="19" name="Rectangle 17">
              <a:extLst>
                <a:ext uri="{FF2B5EF4-FFF2-40B4-BE49-F238E27FC236}">
                  <a16:creationId xmlns:a16="http://schemas.microsoft.com/office/drawing/2014/main" id="{74DB538C-681F-430E-A38C-3CD1FBACDEC4}"/>
                </a:ext>
              </a:extLst>
            </p:cNvPr>
            <p:cNvSpPr>
              <a:spLocks noChangeArrowheads="1"/>
            </p:cNvSpPr>
            <p:nvPr/>
          </p:nvSpPr>
          <p:spPr bwMode="auto">
            <a:xfrm>
              <a:off x="8172450" y="23495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report</a:t>
              </a:r>
            </a:p>
          </p:txBody>
        </p:sp>
        <p:sp>
          <p:nvSpPr>
            <p:cNvPr id="20" name="Line 18">
              <a:extLst>
                <a:ext uri="{FF2B5EF4-FFF2-40B4-BE49-F238E27FC236}">
                  <a16:creationId xmlns:a16="http://schemas.microsoft.com/office/drawing/2014/main" id="{C4E46F36-0370-4788-AE77-81B9202B05E7}"/>
                </a:ext>
              </a:extLst>
            </p:cNvPr>
            <p:cNvSpPr>
              <a:spLocks noChangeShapeType="1"/>
            </p:cNvSpPr>
            <p:nvPr/>
          </p:nvSpPr>
          <p:spPr bwMode="auto">
            <a:xfrm>
              <a:off x="4067175" y="3573463"/>
              <a:ext cx="576263"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1" name="Line 19">
              <a:extLst>
                <a:ext uri="{FF2B5EF4-FFF2-40B4-BE49-F238E27FC236}">
                  <a16:creationId xmlns:a16="http://schemas.microsoft.com/office/drawing/2014/main" id="{A29E0975-A4E1-460E-B927-8B281CEBC9D0}"/>
                </a:ext>
              </a:extLst>
            </p:cNvPr>
            <p:cNvSpPr>
              <a:spLocks noChangeShapeType="1"/>
            </p:cNvSpPr>
            <p:nvPr/>
          </p:nvSpPr>
          <p:spPr bwMode="auto">
            <a:xfrm>
              <a:off x="4067175" y="3573463"/>
              <a:ext cx="0" cy="1008062"/>
            </a:xfrm>
            <a:prstGeom prst="line">
              <a:avLst/>
            </a:prstGeom>
            <a:noFill/>
            <a:ln w="508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2" name="Line 20">
              <a:extLst>
                <a:ext uri="{FF2B5EF4-FFF2-40B4-BE49-F238E27FC236}">
                  <a16:creationId xmlns:a16="http://schemas.microsoft.com/office/drawing/2014/main" id="{0C82349A-02BC-47D7-A0F0-506F209BE9C8}"/>
                </a:ext>
              </a:extLst>
            </p:cNvPr>
            <p:cNvSpPr>
              <a:spLocks noChangeShapeType="1"/>
            </p:cNvSpPr>
            <p:nvPr/>
          </p:nvSpPr>
          <p:spPr bwMode="auto">
            <a:xfrm>
              <a:off x="4067175" y="4581525"/>
              <a:ext cx="2449513" cy="0"/>
            </a:xfrm>
            <a:prstGeom prst="line">
              <a:avLst/>
            </a:prstGeom>
            <a:noFill/>
            <a:ln w="50800">
              <a:solidFill>
                <a:srgbClr val="3399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3" name="Freeform 21">
              <a:extLst>
                <a:ext uri="{FF2B5EF4-FFF2-40B4-BE49-F238E27FC236}">
                  <a16:creationId xmlns:a16="http://schemas.microsoft.com/office/drawing/2014/main" id="{9BE8017B-A5ED-4F24-9FC5-19266F9B8C33}"/>
                </a:ext>
              </a:extLst>
            </p:cNvPr>
            <p:cNvSpPr>
              <a:spLocks/>
            </p:cNvSpPr>
            <p:nvPr/>
          </p:nvSpPr>
          <p:spPr bwMode="auto">
            <a:xfrm>
              <a:off x="6502400" y="3570288"/>
              <a:ext cx="14288" cy="1012825"/>
            </a:xfrm>
            <a:custGeom>
              <a:avLst/>
              <a:gdLst>
                <a:gd name="T0" fmla="*/ 9 w 9"/>
                <a:gd name="T1" fmla="*/ 638 h 638"/>
                <a:gd name="T2" fmla="*/ 0 w 9"/>
                <a:gd name="T3" fmla="*/ 0 h 638"/>
              </a:gdLst>
              <a:ahLst/>
              <a:cxnLst>
                <a:cxn ang="0">
                  <a:pos x="T0" y="T1"/>
                </a:cxn>
                <a:cxn ang="0">
                  <a:pos x="T2" y="T3"/>
                </a:cxn>
              </a:cxnLst>
              <a:rect l="0" t="0" r="r" b="b"/>
              <a:pathLst>
                <a:path w="9" h="638">
                  <a:moveTo>
                    <a:pt x="9" y="638"/>
                  </a:moveTo>
                  <a:lnTo>
                    <a:pt x="0" y="0"/>
                  </a:lnTo>
                </a:path>
              </a:pathLst>
            </a:custGeom>
            <a:noFill/>
            <a:ln w="50800">
              <a:solidFill>
                <a:srgbClr val="339966"/>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4" name="Line 22">
              <a:extLst>
                <a:ext uri="{FF2B5EF4-FFF2-40B4-BE49-F238E27FC236}">
                  <a16:creationId xmlns:a16="http://schemas.microsoft.com/office/drawing/2014/main" id="{E6F8C7E3-A75B-4B77-B3C0-5EE5310769F6}"/>
                </a:ext>
              </a:extLst>
            </p:cNvPr>
            <p:cNvSpPr>
              <a:spLocks noChangeShapeType="1"/>
            </p:cNvSpPr>
            <p:nvPr/>
          </p:nvSpPr>
          <p:spPr bwMode="auto">
            <a:xfrm flipH="1">
              <a:off x="6084888" y="3573463"/>
              <a:ext cx="431800" cy="0"/>
            </a:xfrm>
            <a:prstGeom prst="line">
              <a:avLst/>
            </a:prstGeom>
            <a:noFill/>
            <a:ln w="508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5" name="Rectangle 23">
              <a:extLst>
                <a:ext uri="{FF2B5EF4-FFF2-40B4-BE49-F238E27FC236}">
                  <a16:creationId xmlns:a16="http://schemas.microsoft.com/office/drawing/2014/main" id="{F42BB5F0-E7D9-46AF-A0D2-60B18C854739}"/>
                </a:ext>
              </a:extLst>
            </p:cNvPr>
            <p:cNvSpPr>
              <a:spLocks noChangeArrowheads="1"/>
            </p:cNvSpPr>
            <p:nvPr/>
          </p:nvSpPr>
          <p:spPr bwMode="auto">
            <a:xfrm>
              <a:off x="4787900" y="4076700"/>
              <a:ext cx="971550" cy="574675"/>
            </a:xfrm>
            <a:prstGeom prst="rect">
              <a:avLst/>
            </a:prstGeom>
            <a:solidFill>
              <a:srgbClr val="FFFF99">
                <a:alpha val="57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a:solidFill>
                    <a:schemeClr val="accent2"/>
                  </a:solidFill>
                  <a:latin typeface="Arial" charset="0"/>
                </a:rPr>
                <a:t>tape</a:t>
              </a:r>
            </a:p>
          </p:txBody>
        </p:sp>
        <p:grpSp>
          <p:nvGrpSpPr>
            <p:cNvPr id="26" name="Group 24">
              <a:extLst>
                <a:ext uri="{FF2B5EF4-FFF2-40B4-BE49-F238E27FC236}">
                  <a16:creationId xmlns:a16="http://schemas.microsoft.com/office/drawing/2014/main" id="{B8EBD461-F4A4-4B33-87DD-F614E7EEE6CB}"/>
                </a:ext>
              </a:extLst>
            </p:cNvPr>
            <p:cNvGrpSpPr>
              <a:grpSpLocks/>
            </p:cNvGrpSpPr>
            <p:nvPr/>
          </p:nvGrpSpPr>
          <p:grpSpPr bwMode="auto">
            <a:xfrm>
              <a:off x="468313" y="3213100"/>
              <a:ext cx="3382962" cy="1871663"/>
              <a:chOff x="295" y="2024"/>
              <a:chExt cx="2131" cy="1179"/>
            </a:xfrm>
          </p:grpSpPr>
          <p:sp>
            <p:nvSpPr>
              <p:cNvPr id="34" name="Line 25">
                <a:extLst>
                  <a:ext uri="{FF2B5EF4-FFF2-40B4-BE49-F238E27FC236}">
                    <a16:creationId xmlns:a16="http://schemas.microsoft.com/office/drawing/2014/main" id="{4D75287C-7D07-4145-A463-C287FD5581E5}"/>
                  </a:ext>
                </a:extLst>
              </p:cNvPr>
              <p:cNvSpPr>
                <a:spLocks noChangeShapeType="1"/>
              </p:cNvSpPr>
              <p:nvPr/>
            </p:nvSpPr>
            <p:spPr bwMode="auto">
              <a:xfrm>
                <a:off x="295" y="2024"/>
                <a:ext cx="226" cy="1179"/>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 name="Line 26">
                <a:extLst>
                  <a:ext uri="{FF2B5EF4-FFF2-40B4-BE49-F238E27FC236}">
                    <a16:creationId xmlns:a16="http://schemas.microsoft.com/office/drawing/2014/main" id="{FCB9334F-A0C2-461A-961D-5389F25C0FCE}"/>
                  </a:ext>
                </a:extLst>
              </p:cNvPr>
              <p:cNvSpPr>
                <a:spLocks noChangeShapeType="1"/>
              </p:cNvSpPr>
              <p:nvPr/>
            </p:nvSpPr>
            <p:spPr bwMode="auto">
              <a:xfrm flipH="1">
                <a:off x="567" y="2115"/>
                <a:ext cx="1043" cy="1088"/>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 name="Line 27">
                <a:extLst>
                  <a:ext uri="{FF2B5EF4-FFF2-40B4-BE49-F238E27FC236}">
                    <a16:creationId xmlns:a16="http://schemas.microsoft.com/office/drawing/2014/main" id="{0268C5BE-7F47-4E41-968D-CD679CF58603}"/>
                  </a:ext>
                </a:extLst>
              </p:cNvPr>
              <p:cNvSpPr>
                <a:spLocks noChangeShapeType="1"/>
              </p:cNvSpPr>
              <p:nvPr/>
            </p:nvSpPr>
            <p:spPr bwMode="auto">
              <a:xfrm flipH="1">
                <a:off x="612" y="2614"/>
                <a:ext cx="1814" cy="589"/>
              </a:xfrm>
              <a:prstGeom prst="line">
                <a:avLst/>
              </a:prstGeom>
              <a:noFill/>
              <a:ln w="38100">
                <a:solidFill>
                  <a:srgbClr val="339966"/>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27" name="Rectangle 28">
              <a:extLst>
                <a:ext uri="{FF2B5EF4-FFF2-40B4-BE49-F238E27FC236}">
                  <a16:creationId xmlns:a16="http://schemas.microsoft.com/office/drawing/2014/main" id="{8F7C4FEE-A947-4854-B6CF-5DCDD2C466EE}"/>
                </a:ext>
              </a:extLst>
            </p:cNvPr>
            <p:cNvSpPr>
              <a:spLocks noChangeArrowheads="1"/>
            </p:cNvSpPr>
            <p:nvPr/>
          </p:nvSpPr>
          <p:spPr bwMode="auto">
            <a:xfrm>
              <a:off x="250825" y="5084763"/>
              <a:ext cx="1800225" cy="792162"/>
            </a:xfrm>
            <a:prstGeom prst="rect">
              <a:avLst/>
            </a:prstGeom>
            <a:solidFill>
              <a:srgbClr val="FF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tx2"/>
                  </a:solidFill>
                  <a:latin typeface="Arial" charset="0"/>
                </a:rPr>
                <a:t>Data flow</a:t>
              </a:r>
            </a:p>
          </p:txBody>
        </p:sp>
        <p:grpSp>
          <p:nvGrpSpPr>
            <p:cNvPr id="28" name="Group 29">
              <a:extLst>
                <a:ext uri="{FF2B5EF4-FFF2-40B4-BE49-F238E27FC236}">
                  <a16:creationId xmlns:a16="http://schemas.microsoft.com/office/drawing/2014/main" id="{AA661577-736D-4A58-B61D-105252EFE1B9}"/>
                </a:ext>
              </a:extLst>
            </p:cNvPr>
            <p:cNvGrpSpPr>
              <a:grpSpLocks/>
            </p:cNvGrpSpPr>
            <p:nvPr/>
          </p:nvGrpSpPr>
          <p:grpSpPr bwMode="auto">
            <a:xfrm>
              <a:off x="1835150" y="1773238"/>
              <a:ext cx="5689600" cy="719137"/>
              <a:chOff x="1156" y="1117"/>
              <a:chExt cx="3584" cy="453"/>
            </a:xfrm>
          </p:grpSpPr>
          <p:sp>
            <p:nvSpPr>
              <p:cNvPr id="30" name="Line 30">
                <a:extLst>
                  <a:ext uri="{FF2B5EF4-FFF2-40B4-BE49-F238E27FC236}">
                    <a16:creationId xmlns:a16="http://schemas.microsoft.com/office/drawing/2014/main" id="{92144FBB-77E1-476F-87D4-9D5A7DFE0979}"/>
                  </a:ext>
                </a:extLst>
              </p:cNvPr>
              <p:cNvSpPr>
                <a:spLocks noChangeShapeType="1"/>
              </p:cNvSpPr>
              <p:nvPr/>
            </p:nvSpPr>
            <p:spPr bwMode="auto">
              <a:xfrm flipH="1">
                <a:off x="1156" y="1117"/>
                <a:ext cx="998"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 name="Line 31">
                <a:extLst>
                  <a:ext uri="{FF2B5EF4-FFF2-40B4-BE49-F238E27FC236}">
                    <a16:creationId xmlns:a16="http://schemas.microsoft.com/office/drawing/2014/main" id="{EA6456FF-13EA-47B2-8CB6-4940B6351E42}"/>
                  </a:ext>
                </a:extLst>
              </p:cNvPr>
              <p:cNvSpPr>
                <a:spLocks noChangeShapeType="1"/>
              </p:cNvSpPr>
              <p:nvPr/>
            </p:nvSpPr>
            <p:spPr bwMode="auto">
              <a:xfrm flipH="1">
                <a:off x="2154" y="1162"/>
                <a:ext cx="272"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 name="Line 32">
                <a:extLst>
                  <a:ext uri="{FF2B5EF4-FFF2-40B4-BE49-F238E27FC236}">
                    <a16:creationId xmlns:a16="http://schemas.microsoft.com/office/drawing/2014/main" id="{BFCE1170-1162-47A9-A507-F44B78F76739}"/>
                  </a:ext>
                </a:extLst>
              </p:cNvPr>
              <p:cNvSpPr>
                <a:spLocks noChangeShapeType="1"/>
              </p:cNvSpPr>
              <p:nvPr/>
            </p:nvSpPr>
            <p:spPr bwMode="auto">
              <a:xfrm>
                <a:off x="2789" y="1162"/>
                <a:ext cx="409" cy="363"/>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Line 33">
                <a:extLst>
                  <a:ext uri="{FF2B5EF4-FFF2-40B4-BE49-F238E27FC236}">
                    <a16:creationId xmlns:a16="http://schemas.microsoft.com/office/drawing/2014/main" id="{EF952452-7127-42C7-9307-EEBE2779EF29}"/>
                  </a:ext>
                </a:extLst>
              </p:cNvPr>
              <p:cNvSpPr>
                <a:spLocks noChangeShapeType="1"/>
              </p:cNvSpPr>
              <p:nvPr/>
            </p:nvSpPr>
            <p:spPr bwMode="auto">
              <a:xfrm>
                <a:off x="3334" y="1162"/>
                <a:ext cx="1406" cy="408"/>
              </a:xfrm>
              <a:prstGeom prst="line">
                <a:avLst/>
              </a:prstGeom>
              <a:noFill/>
              <a:ln w="38100">
                <a:solidFill>
                  <a:srgbClr val="3399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zh-CN" altLang="en-US"/>
              </a:p>
            </p:txBody>
          </p:sp>
        </p:grpSp>
        <p:sp>
          <p:nvSpPr>
            <p:cNvPr id="29" name="Rectangle 34">
              <a:extLst>
                <a:ext uri="{FF2B5EF4-FFF2-40B4-BE49-F238E27FC236}">
                  <a16:creationId xmlns:a16="http://schemas.microsoft.com/office/drawing/2014/main" id="{B41E4857-E88B-4B07-8174-8C09C2636829}"/>
                </a:ext>
              </a:extLst>
            </p:cNvPr>
            <p:cNvSpPr>
              <a:spLocks noChangeArrowheads="1"/>
            </p:cNvSpPr>
            <p:nvPr/>
          </p:nvSpPr>
          <p:spPr bwMode="auto">
            <a:xfrm>
              <a:off x="3029227" y="1174672"/>
              <a:ext cx="3214743" cy="647700"/>
            </a:xfrm>
            <a:prstGeom prst="rect">
              <a:avLst/>
            </a:prstGeom>
            <a:solidFill>
              <a:srgbClr val="FF99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tLang="zh-CN" b="1" dirty="0">
                  <a:solidFill>
                    <a:schemeClr val="tx2"/>
                  </a:solidFill>
                  <a:latin typeface="Arial" charset="0"/>
                </a:rPr>
                <a:t>Data transformation</a:t>
              </a:r>
            </a:p>
          </p:txBody>
        </p:sp>
      </p:grpSp>
    </p:spTree>
    <p:extLst>
      <p:ext uri="{BB962C8B-B14F-4D97-AF65-F5344CB8AC3E}">
        <p14:creationId xmlns:p14="http://schemas.microsoft.com/office/powerpoint/2010/main" val="73601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4071A-F152-4074-B9B9-5F7390F64B5C}"/>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D0A041B1-0B5D-4100-8735-F147AC5753AB}"/>
              </a:ext>
            </a:extLst>
          </p:cNvPr>
          <p:cNvSpPr>
            <a:spLocks noGrp="1"/>
          </p:cNvSpPr>
          <p:nvPr>
            <p:ph idx="1"/>
          </p:nvPr>
        </p:nvSpPr>
        <p:spPr>
          <a:xfrm>
            <a:off x="828675" y="1600200"/>
            <a:ext cx="7486650" cy="4572000"/>
          </a:xfrm>
        </p:spPr>
        <p:txBody>
          <a:bodyPr rtlCol="0">
            <a:normAutofit/>
          </a:bodyPr>
          <a:lstStyle/>
          <a:p>
            <a:pPr>
              <a:lnSpc>
                <a:spcPct val="100000"/>
              </a:lnSpc>
            </a:pPr>
            <a:r>
              <a:rPr lang="en-US" altLang="zh-CN" sz="2400" dirty="0"/>
              <a:t>Batch Sequential</a:t>
            </a:r>
          </a:p>
          <a:p>
            <a:pPr lvl="1">
              <a:lnSpc>
                <a:spcPct val="100000"/>
              </a:lnSpc>
            </a:pPr>
            <a:r>
              <a:rPr lang="en-US" altLang="zh-CN" sz="2000" dirty="0">
                <a:latin typeface="Tahoma" charset="0"/>
                <a:cs typeface="宋体" charset="0"/>
              </a:rPr>
              <a:t>Processing steps are independent programs </a:t>
            </a:r>
          </a:p>
          <a:p>
            <a:pPr lvl="1">
              <a:lnSpc>
                <a:spcPct val="100000"/>
              </a:lnSpc>
            </a:pPr>
            <a:r>
              <a:rPr lang="en-US" altLang="zh-CN" sz="2000" dirty="0">
                <a:latin typeface="Tahoma" charset="0"/>
                <a:cs typeface="宋体" charset="0"/>
              </a:rPr>
              <a:t>Each step runs to completion before next step starts</a:t>
            </a:r>
          </a:p>
          <a:p>
            <a:pPr lvl="1">
              <a:lnSpc>
                <a:spcPct val="100000"/>
              </a:lnSpc>
            </a:pPr>
            <a:r>
              <a:rPr lang="en-US" altLang="zh-CN" sz="2000" dirty="0">
                <a:latin typeface="Tahoma" charset="0"/>
                <a:cs typeface="宋体" charset="0"/>
              </a:rPr>
              <a:t>Data transmitted as a whole between steps</a:t>
            </a:r>
          </a:p>
          <a:p>
            <a:pPr lvl="1">
              <a:lnSpc>
                <a:spcPct val="100000"/>
              </a:lnSpc>
            </a:pPr>
            <a:r>
              <a:rPr lang="en-US" altLang="zh-CN" sz="2000" dirty="0">
                <a:latin typeface="Tahoma" charset="0"/>
                <a:cs typeface="宋体" charset="0"/>
              </a:rPr>
              <a:t>Because of the above features, there is no need to synchronize its components</a:t>
            </a:r>
          </a:p>
          <a:p>
            <a:pPr lvl="1">
              <a:lnSpc>
                <a:spcPct val="100000"/>
              </a:lnSpc>
            </a:pPr>
            <a:r>
              <a:rPr lang="en-US" altLang="zh-CN" sz="2000" dirty="0">
                <a:latin typeface="Tahoma" charset="0"/>
                <a:cs typeface="宋体" charset="0"/>
              </a:rPr>
              <a:t>Because several components can only be run in sequence and not simultaneously, performance may be worse than programs that run concurrently on several components</a:t>
            </a:r>
          </a:p>
          <a:p>
            <a:pPr lvl="1">
              <a:lnSpc>
                <a:spcPct val="100000"/>
              </a:lnSpc>
            </a:pPr>
            <a:r>
              <a:rPr lang="en-US" altLang="zh-CN" sz="2000" dirty="0">
                <a:latin typeface="Tahoma" charset="0"/>
                <a:cs typeface="宋体" charset="0"/>
              </a:rPr>
              <a:t>Software designed using a sequential batch structure is not suitable for systems that process data in real time</a:t>
            </a:r>
          </a:p>
          <a:p>
            <a:pPr marL="0" indent="0" rtl="0">
              <a:lnSpc>
                <a:spcPct val="100000"/>
              </a:lnSpc>
              <a:buNone/>
            </a:pPr>
            <a:endParaRPr lang="en-US" altLang="zh-CN" sz="2400" dirty="0"/>
          </a:p>
          <a:p>
            <a:pPr rtl="0"/>
            <a:endParaRPr lang="x-none"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65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9927C-F0FA-42B1-83C4-219FEC100B93}"/>
              </a:ext>
            </a:extLst>
          </p:cNvPr>
          <p:cNvSpPr>
            <a:spLocks noGrp="1"/>
          </p:cNvSpPr>
          <p:nvPr>
            <p:ph type="title"/>
          </p:nvPr>
        </p:nvSpPr>
        <p:spPr/>
        <p:txBody>
          <a:bodyPr/>
          <a:lstStyle/>
          <a:p>
            <a:r>
              <a:rPr lang="en-GB" altLang="zh-CN" dirty="0"/>
              <a:t>Batch-Sequential and Pipe-and-Filter </a:t>
            </a:r>
            <a:endParaRPr lang="zh-CN" altLang="en-US" dirty="0"/>
          </a:p>
        </p:txBody>
      </p:sp>
      <p:sp>
        <p:nvSpPr>
          <p:cNvPr id="4" name="内容占位符 13">
            <a:extLst>
              <a:ext uri="{FF2B5EF4-FFF2-40B4-BE49-F238E27FC236}">
                <a16:creationId xmlns:a16="http://schemas.microsoft.com/office/drawing/2014/main" id="{47C232BC-2ED1-4464-A641-6777BA7AA5DA}"/>
              </a:ext>
            </a:extLst>
          </p:cNvPr>
          <p:cNvSpPr>
            <a:spLocks noGrp="1"/>
          </p:cNvSpPr>
          <p:nvPr>
            <p:ph idx="1"/>
          </p:nvPr>
        </p:nvSpPr>
        <p:spPr>
          <a:xfrm>
            <a:off x="828675" y="1456268"/>
            <a:ext cx="7486650" cy="2708372"/>
          </a:xfrm>
        </p:spPr>
        <p:txBody>
          <a:bodyPr rtlCol="0">
            <a:normAutofit fontScale="85000" lnSpcReduction="20000"/>
          </a:bodyPr>
          <a:lstStyle/>
          <a:p>
            <a:pPr marL="0" indent="0" rtl="0">
              <a:lnSpc>
                <a:spcPct val="100000"/>
              </a:lnSpc>
              <a:buNone/>
            </a:pPr>
            <a:r>
              <a:rPr lang="zh-CN" altLang="zh-CN" sz="2800" dirty="0"/>
              <a:t>P</a:t>
            </a:r>
            <a:r>
              <a:rPr lang="en-US" altLang="zh-CN" sz="2800" dirty="0" err="1"/>
              <a:t>ipe</a:t>
            </a:r>
            <a:r>
              <a:rPr lang="en-US" altLang="zh-CN" sz="2800" dirty="0"/>
              <a:t>-and-Filter</a:t>
            </a:r>
          </a:p>
          <a:p>
            <a:pPr algn="just">
              <a:lnSpc>
                <a:spcPct val="110000"/>
              </a:lnSpc>
            </a:pPr>
            <a:r>
              <a:rPr lang="en-US" altLang="zh-CN" sz="2200" dirty="0"/>
              <a:t>In</a:t>
            </a:r>
            <a:r>
              <a:rPr lang="zh-CN" altLang="en-US" sz="2200" dirty="0"/>
              <a:t> </a:t>
            </a:r>
            <a:r>
              <a:rPr lang="en-US" altLang="zh-CN" sz="2200" dirty="0"/>
              <a:t>a</a:t>
            </a:r>
            <a:r>
              <a:rPr lang="zh-CN" altLang="en-US" sz="2200" dirty="0"/>
              <a:t> </a:t>
            </a:r>
            <a:r>
              <a:rPr lang="en-US" altLang="zh-CN" sz="2200" dirty="0"/>
              <a:t>pipe-and</a:t>
            </a:r>
            <a:r>
              <a:rPr lang="zh-CN" altLang="en-US" sz="2200" dirty="0"/>
              <a:t>-</a:t>
            </a:r>
            <a:r>
              <a:rPr lang="en-US" altLang="zh-CN" sz="2200" dirty="0"/>
              <a:t>filter</a:t>
            </a:r>
            <a:r>
              <a:rPr lang="zh-CN" altLang="en-US" sz="2200" dirty="0"/>
              <a:t> </a:t>
            </a:r>
            <a:r>
              <a:rPr lang="en-US" altLang="zh-CN" sz="2200" dirty="0"/>
              <a:t>style</a:t>
            </a:r>
            <a:r>
              <a:rPr lang="zh-CN" altLang="en-US" sz="2200" dirty="0"/>
              <a:t> </a:t>
            </a:r>
            <a:r>
              <a:rPr lang="en-US" altLang="zh-CN" sz="2200" dirty="0"/>
              <a:t>each</a:t>
            </a:r>
            <a:r>
              <a:rPr lang="zh-CN" altLang="en-US" sz="2200" dirty="0"/>
              <a:t> </a:t>
            </a:r>
            <a:r>
              <a:rPr lang="en-US" altLang="zh-CN" sz="2200" dirty="0"/>
              <a:t>component</a:t>
            </a:r>
            <a:r>
              <a:rPr lang="zh-CN" altLang="en-US" sz="2200" dirty="0"/>
              <a:t> </a:t>
            </a:r>
            <a:r>
              <a:rPr lang="en-US" altLang="zh-CN" sz="2200" dirty="0"/>
              <a:t>has</a:t>
            </a:r>
            <a:r>
              <a:rPr lang="zh-CN" altLang="en-US" sz="2200" dirty="0"/>
              <a:t> </a:t>
            </a:r>
            <a:r>
              <a:rPr lang="en-US" altLang="zh-CN" sz="2200" dirty="0"/>
              <a:t>a</a:t>
            </a:r>
            <a:r>
              <a:rPr lang="zh-CN" altLang="en-US" sz="2200" dirty="0"/>
              <a:t> </a:t>
            </a:r>
            <a:r>
              <a:rPr lang="en-US" altLang="zh-CN" sz="2200" dirty="0"/>
              <a:t>set</a:t>
            </a:r>
            <a:r>
              <a:rPr lang="zh-CN" altLang="en-US" sz="2200" dirty="0"/>
              <a:t> </a:t>
            </a:r>
            <a:r>
              <a:rPr lang="en-US" altLang="zh-CN" sz="2200" dirty="0"/>
              <a:t>of</a:t>
            </a:r>
            <a:r>
              <a:rPr lang="zh-CN" altLang="en-US" sz="2200" dirty="0"/>
              <a:t> </a:t>
            </a:r>
            <a:r>
              <a:rPr lang="en-US" altLang="zh-CN" sz="2200" dirty="0"/>
              <a:t>input</a:t>
            </a:r>
            <a:r>
              <a:rPr lang="zh-CN" altLang="en-US" sz="2200" dirty="0"/>
              <a:t>s </a:t>
            </a:r>
            <a:r>
              <a:rPr lang="en-US" altLang="zh-CN" sz="2200" dirty="0"/>
              <a:t>and</a:t>
            </a:r>
            <a:r>
              <a:rPr lang="zh-CN" altLang="en-US" sz="2200" dirty="0"/>
              <a:t> </a:t>
            </a:r>
            <a:r>
              <a:rPr lang="en-US" altLang="zh-CN" sz="2200" dirty="0"/>
              <a:t>a</a:t>
            </a:r>
            <a:r>
              <a:rPr lang="zh-CN" altLang="en-US" sz="2200" dirty="0"/>
              <a:t> </a:t>
            </a:r>
            <a:r>
              <a:rPr lang="en-US" altLang="zh-CN" sz="2200" dirty="0"/>
              <a:t>set</a:t>
            </a:r>
            <a:r>
              <a:rPr lang="zh-CN" altLang="en-US" sz="2200" dirty="0"/>
              <a:t> </a:t>
            </a:r>
            <a:r>
              <a:rPr lang="en-US" altLang="zh-CN" sz="2200" dirty="0"/>
              <a:t>of</a:t>
            </a:r>
            <a:r>
              <a:rPr lang="zh-CN" altLang="en-US" sz="2200" dirty="0"/>
              <a:t> </a:t>
            </a:r>
            <a:r>
              <a:rPr lang="en-US" altLang="zh-CN" sz="2200" dirty="0"/>
              <a:t>outputs.</a:t>
            </a:r>
            <a:r>
              <a:rPr lang="zh-CN" altLang="en-US" sz="2200" dirty="0"/>
              <a:t> </a:t>
            </a:r>
            <a:r>
              <a:rPr lang="en-US" altLang="zh-CN" sz="2200" dirty="0"/>
              <a:t>This</a:t>
            </a:r>
            <a:r>
              <a:rPr lang="zh-CN" altLang="en-US" sz="2200" dirty="0"/>
              <a:t> </a:t>
            </a:r>
            <a:r>
              <a:rPr lang="zh-CN" altLang="zh-CN" sz="2200" dirty="0"/>
              <a:t>i</a:t>
            </a:r>
            <a:r>
              <a:rPr lang="en-US" altLang="zh-CN" sz="2200" dirty="0"/>
              <a:t>s</a:t>
            </a:r>
            <a:r>
              <a:rPr lang="zh-CN" altLang="en-US" sz="2200" dirty="0"/>
              <a:t> </a:t>
            </a:r>
            <a:r>
              <a:rPr lang="en-US" altLang="zh-CN" sz="2200" dirty="0"/>
              <a:t>usually</a:t>
            </a:r>
            <a:r>
              <a:rPr lang="zh-CN" altLang="en-US" sz="2200" dirty="0"/>
              <a:t> </a:t>
            </a:r>
            <a:r>
              <a:rPr lang="en-US" altLang="zh-CN" sz="2200" dirty="0"/>
              <a:t>accomplished</a:t>
            </a:r>
            <a:r>
              <a:rPr lang="zh-CN" altLang="en-US" sz="2200" dirty="0"/>
              <a:t> </a:t>
            </a:r>
            <a:r>
              <a:rPr lang="en-US" altLang="zh-CN" sz="2200" dirty="0"/>
              <a:t>by</a:t>
            </a:r>
            <a:r>
              <a:rPr lang="zh-CN" altLang="en-US" sz="2200" dirty="0"/>
              <a:t> </a:t>
            </a:r>
            <a:r>
              <a:rPr lang="en-US" altLang="zh-CN" sz="2200" dirty="0"/>
              <a:t>applying</a:t>
            </a:r>
            <a:r>
              <a:rPr lang="zh-CN" altLang="en-US" sz="2200" dirty="0"/>
              <a:t> </a:t>
            </a:r>
            <a:r>
              <a:rPr lang="en-US" altLang="zh-CN" sz="2200" dirty="0"/>
              <a:t>a</a:t>
            </a:r>
            <a:r>
              <a:rPr lang="zh-CN" altLang="en-US" sz="2200" dirty="0"/>
              <a:t> </a:t>
            </a:r>
            <a:r>
              <a:rPr lang="en-US" altLang="zh-CN" sz="2200" dirty="0"/>
              <a:t>local</a:t>
            </a:r>
            <a:r>
              <a:rPr lang="zh-CN" altLang="en-US" sz="2200" dirty="0"/>
              <a:t> </a:t>
            </a:r>
            <a:r>
              <a:rPr lang="en-US" altLang="zh-CN" sz="2200" dirty="0"/>
              <a:t>transformation</a:t>
            </a:r>
            <a:r>
              <a:rPr lang="zh-CN" altLang="en-US" sz="2200" dirty="0"/>
              <a:t> </a:t>
            </a:r>
            <a:r>
              <a:rPr lang="en-US" altLang="zh-CN" sz="2200" dirty="0"/>
              <a:t>to</a:t>
            </a:r>
            <a:r>
              <a:rPr lang="zh-CN" altLang="en-US" sz="2200" dirty="0"/>
              <a:t> </a:t>
            </a:r>
            <a:r>
              <a:rPr lang="en-US" altLang="zh-CN" sz="2200" dirty="0"/>
              <a:t>the</a:t>
            </a:r>
            <a:r>
              <a:rPr lang="zh-CN" altLang="en-US" sz="2200" dirty="0"/>
              <a:t> </a:t>
            </a:r>
            <a:r>
              <a:rPr lang="en-US" altLang="zh-CN" sz="2200" dirty="0"/>
              <a:t>input</a:t>
            </a:r>
            <a:r>
              <a:rPr lang="zh-CN" altLang="en-US" sz="2200" dirty="0"/>
              <a:t> </a:t>
            </a:r>
            <a:r>
              <a:rPr lang="en-US" altLang="zh-CN" sz="2200" dirty="0"/>
              <a:t>streams</a:t>
            </a:r>
            <a:r>
              <a:rPr lang="zh-CN" altLang="en-US" sz="2200" dirty="0"/>
              <a:t> </a:t>
            </a:r>
            <a:r>
              <a:rPr lang="en-US" altLang="zh-CN" sz="2200" dirty="0"/>
              <a:t>and</a:t>
            </a:r>
            <a:r>
              <a:rPr lang="zh-CN" altLang="en-US" sz="2200" dirty="0"/>
              <a:t> </a:t>
            </a:r>
            <a:r>
              <a:rPr lang="en-US" altLang="zh-CN" sz="2200" dirty="0"/>
              <a:t>computing</a:t>
            </a:r>
            <a:r>
              <a:rPr lang="zh-CN" altLang="en-US" sz="2200" dirty="0"/>
              <a:t> </a:t>
            </a:r>
            <a:r>
              <a:rPr lang="en-US" altLang="zh-CN" sz="2200" dirty="0"/>
              <a:t>incrementally</a:t>
            </a:r>
            <a:r>
              <a:rPr lang="zh-CN" altLang="en-US" sz="2200" dirty="0"/>
              <a:t>, </a:t>
            </a:r>
            <a:r>
              <a:rPr lang="en-US" altLang="zh-CN" sz="2200" dirty="0"/>
              <a:t>so</a:t>
            </a:r>
            <a:r>
              <a:rPr lang="zh-CN" altLang="en-US" sz="2200" dirty="0"/>
              <a:t> </a:t>
            </a:r>
            <a:r>
              <a:rPr lang="en-US" altLang="zh-CN" sz="2200" dirty="0"/>
              <a:t>that</a:t>
            </a:r>
            <a:r>
              <a:rPr lang="zh-CN" altLang="en-US" sz="2200" dirty="0"/>
              <a:t> </a:t>
            </a:r>
            <a:r>
              <a:rPr lang="en-US" altLang="zh-CN" sz="2200" dirty="0"/>
              <a:t>output</a:t>
            </a:r>
            <a:r>
              <a:rPr lang="zh-CN" altLang="en-US" sz="2200" dirty="0"/>
              <a:t> </a:t>
            </a:r>
            <a:r>
              <a:rPr lang="en-US" altLang="zh-CN" sz="2200" dirty="0"/>
              <a:t>begins</a:t>
            </a:r>
            <a:r>
              <a:rPr lang="zh-CN" altLang="en-US" sz="2200" dirty="0"/>
              <a:t> </a:t>
            </a:r>
            <a:r>
              <a:rPr lang="en-US" altLang="zh-CN" sz="2200" dirty="0"/>
              <a:t>before</a:t>
            </a:r>
            <a:r>
              <a:rPr lang="zh-CN" altLang="en-US" sz="2200" dirty="0"/>
              <a:t> </a:t>
            </a:r>
            <a:r>
              <a:rPr lang="en-US" altLang="zh-CN" sz="2200" dirty="0"/>
              <a:t>input</a:t>
            </a:r>
            <a:r>
              <a:rPr lang="zh-CN" altLang="en-US" sz="2200" dirty="0"/>
              <a:t> </a:t>
            </a:r>
            <a:r>
              <a:rPr lang="en-US" altLang="zh-CN" sz="2200" dirty="0"/>
              <a:t>is</a:t>
            </a:r>
            <a:r>
              <a:rPr lang="zh-CN" altLang="en-US" sz="2200" dirty="0"/>
              <a:t> </a:t>
            </a:r>
            <a:r>
              <a:rPr lang="en-US" altLang="zh-CN" sz="2200" dirty="0"/>
              <a:t>consumed.</a:t>
            </a:r>
            <a:r>
              <a:rPr lang="zh-CN" altLang="en-US" sz="2200" dirty="0"/>
              <a:t> </a:t>
            </a:r>
            <a:r>
              <a:rPr lang="en-US" altLang="zh-CN" sz="2200" dirty="0"/>
              <a:t>Hence</a:t>
            </a:r>
            <a:r>
              <a:rPr lang="zh-CN" altLang="en-US" sz="2200" dirty="0"/>
              <a:t> </a:t>
            </a:r>
            <a:r>
              <a:rPr lang="en-US" altLang="zh-CN" sz="2200" dirty="0"/>
              <a:t>components</a:t>
            </a:r>
            <a:r>
              <a:rPr lang="zh-CN" altLang="en-US" sz="2200" dirty="0"/>
              <a:t> </a:t>
            </a:r>
            <a:r>
              <a:rPr lang="en-US" altLang="zh-CN" sz="2200" dirty="0"/>
              <a:t>are</a:t>
            </a:r>
            <a:r>
              <a:rPr lang="zh-CN" altLang="en-US" sz="2200" dirty="0"/>
              <a:t> </a:t>
            </a:r>
            <a:r>
              <a:rPr lang="en-US" altLang="zh-CN" sz="2200" dirty="0"/>
              <a:t>termed</a:t>
            </a:r>
            <a:r>
              <a:rPr lang="zh-CN" altLang="en-US" sz="2200" dirty="0"/>
              <a:t> </a:t>
            </a:r>
            <a:r>
              <a:rPr lang="en-US" altLang="zh-CN" sz="2200" i="1" dirty="0">
                <a:solidFill>
                  <a:srgbClr val="00B0F0"/>
                </a:solidFill>
              </a:rPr>
              <a:t>filters</a:t>
            </a:r>
            <a:r>
              <a:rPr lang="en-US" altLang="zh-CN" sz="2200" i="1" dirty="0"/>
              <a:t>.</a:t>
            </a:r>
            <a:r>
              <a:rPr lang="zh-CN" altLang="en-US" sz="2200" i="1" dirty="0"/>
              <a:t> </a:t>
            </a:r>
            <a:r>
              <a:rPr lang="en-US" altLang="zh-CN" sz="2200" dirty="0"/>
              <a:t>The</a:t>
            </a:r>
            <a:r>
              <a:rPr lang="zh-CN" altLang="en-US" sz="2200" dirty="0"/>
              <a:t> </a:t>
            </a:r>
            <a:r>
              <a:rPr lang="en-US" altLang="zh-CN" sz="2200" dirty="0"/>
              <a:t>connector</a:t>
            </a:r>
            <a:r>
              <a:rPr lang="zh-CN" altLang="en-US" sz="2200" dirty="0"/>
              <a:t>s </a:t>
            </a:r>
            <a:r>
              <a:rPr lang="en-US" altLang="zh-CN" sz="2200" dirty="0"/>
              <a:t>of</a:t>
            </a:r>
            <a:r>
              <a:rPr lang="zh-CN" altLang="en-US" sz="2200" dirty="0"/>
              <a:t> </a:t>
            </a:r>
            <a:r>
              <a:rPr lang="en-US" altLang="zh-CN" sz="2200" dirty="0"/>
              <a:t>this</a:t>
            </a:r>
            <a:r>
              <a:rPr lang="zh-CN" altLang="en-US" sz="2200" dirty="0"/>
              <a:t> </a:t>
            </a:r>
            <a:r>
              <a:rPr lang="en-US" altLang="zh-CN" sz="2200" dirty="0"/>
              <a:t>style</a:t>
            </a:r>
            <a:r>
              <a:rPr lang="zh-CN" altLang="en-US" sz="2200" dirty="0"/>
              <a:t> </a:t>
            </a:r>
            <a:r>
              <a:rPr lang="en-US" altLang="zh-CN" sz="2200" dirty="0"/>
              <a:t>serve</a:t>
            </a:r>
            <a:r>
              <a:rPr lang="zh-CN" altLang="en-US" sz="2200" dirty="0"/>
              <a:t> </a:t>
            </a:r>
            <a:r>
              <a:rPr lang="en-US" altLang="zh-CN" sz="2200" dirty="0"/>
              <a:t>as</a:t>
            </a:r>
            <a:r>
              <a:rPr lang="zh-CN" altLang="en-US" sz="2200" dirty="0"/>
              <a:t> </a:t>
            </a:r>
            <a:r>
              <a:rPr lang="en-US" altLang="zh-CN" sz="2200" dirty="0"/>
              <a:t>conduits</a:t>
            </a:r>
            <a:r>
              <a:rPr lang="zh-CN" altLang="en-US" sz="2200" dirty="0"/>
              <a:t> </a:t>
            </a:r>
            <a:r>
              <a:rPr lang="en-US" altLang="zh-CN" sz="2200" dirty="0"/>
              <a:t>for</a:t>
            </a:r>
            <a:r>
              <a:rPr lang="zh-CN" altLang="en-US" sz="2200" dirty="0"/>
              <a:t> </a:t>
            </a:r>
            <a:r>
              <a:rPr lang="en-US" altLang="zh-CN" sz="2200" dirty="0"/>
              <a:t>the</a:t>
            </a:r>
            <a:r>
              <a:rPr lang="zh-CN" altLang="en-US" sz="2200" dirty="0"/>
              <a:t> </a:t>
            </a:r>
            <a:r>
              <a:rPr lang="en-US" altLang="zh-CN" sz="2200" dirty="0"/>
              <a:t>streams,</a:t>
            </a:r>
            <a:r>
              <a:rPr lang="zh-CN" altLang="en-US" sz="2200" dirty="0"/>
              <a:t> </a:t>
            </a:r>
            <a:r>
              <a:rPr lang="en-US" altLang="zh-CN" sz="2200" dirty="0"/>
              <a:t>transmitting</a:t>
            </a:r>
            <a:r>
              <a:rPr lang="zh-CN" altLang="en-US" sz="2200" dirty="0"/>
              <a:t> </a:t>
            </a:r>
            <a:r>
              <a:rPr lang="en-US" altLang="zh-CN" sz="2200" dirty="0"/>
              <a:t>outputs</a:t>
            </a:r>
            <a:r>
              <a:rPr lang="zh-CN" altLang="en-US" sz="2200" dirty="0"/>
              <a:t> </a:t>
            </a:r>
            <a:r>
              <a:rPr lang="en-US" altLang="zh-CN" sz="2200" dirty="0"/>
              <a:t>of</a:t>
            </a:r>
            <a:r>
              <a:rPr lang="zh-CN" altLang="en-US" sz="2200" dirty="0"/>
              <a:t> </a:t>
            </a:r>
            <a:r>
              <a:rPr lang="en-US" altLang="zh-CN" sz="2200" dirty="0"/>
              <a:t>one</a:t>
            </a:r>
            <a:r>
              <a:rPr lang="zh-CN" altLang="en-US" sz="2200" dirty="0"/>
              <a:t> </a:t>
            </a:r>
            <a:r>
              <a:rPr lang="en-US" altLang="zh-CN" sz="2200" dirty="0"/>
              <a:t>filter</a:t>
            </a:r>
            <a:r>
              <a:rPr lang="zh-CN" altLang="en-US" sz="2200" dirty="0"/>
              <a:t> </a:t>
            </a:r>
            <a:r>
              <a:rPr lang="en-US" altLang="zh-CN" sz="2200" dirty="0"/>
              <a:t>to</a:t>
            </a:r>
            <a:r>
              <a:rPr lang="zh-CN" altLang="en-US" sz="2200" dirty="0"/>
              <a:t> </a:t>
            </a:r>
            <a:r>
              <a:rPr lang="en-US" altLang="zh-CN" sz="2200" dirty="0"/>
              <a:t>inputs</a:t>
            </a:r>
            <a:r>
              <a:rPr lang="zh-CN" altLang="en-US" sz="2200" dirty="0"/>
              <a:t> </a:t>
            </a:r>
            <a:r>
              <a:rPr lang="en-US" altLang="zh-CN" sz="2200" dirty="0"/>
              <a:t>of</a:t>
            </a:r>
            <a:r>
              <a:rPr lang="zh-CN" altLang="en-US" sz="2200" dirty="0"/>
              <a:t> </a:t>
            </a:r>
            <a:r>
              <a:rPr lang="en-US" altLang="zh-CN" sz="2200" dirty="0"/>
              <a:t>another.</a:t>
            </a:r>
            <a:r>
              <a:rPr lang="zh-CN" altLang="en-US" sz="2200" dirty="0"/>
              <a:t> </a:t>
            </a:r>
            <a:r>
              <a:rPr lang="en-US" altLang="zh-CN" sz="2200" dirty="0"/>
              <a:t>Hence</a:t>
            </a:r>
            <a:r>
              <a:rPr lang="zh-CN" altLang="en-US" sz="2200" dirty="0"/>
              <a:t> </a:t>
            </a:r>
            <a:r>
              <a:rPr lang="zh-CN" altLang="zh-CN" sz="2200" dirty="0"/>
              <a:t>t</a:t>
            </a:r>
            <a:r>
              <a:rPr lang="en-US" altLang="zh-CN" sz="2200" dirty="0"/>
              <a:t>he</a:t>
            </a:r>
            <a:r>
              <a:rPr lang="zh-CN" altLang="en-US" sz="2200" dirty="0"/>
              <a:t> </a:t>
            </a:r>
            <a:r>
              <a:rPr lang="en-US" altLang="zh-CN" sz="2200" dirty="0"/>
              <a:t>connector</a:t>
            </a:r>
            <a:r>
              <a:rPr lang="zh-CN" altLang="en-US" sz="2200" dirty="0"/>
              <a:t>s </a:t>
            </a:r>
            <a:r>
              <a:rPr lang="en-US" altLang="zh-CN" sz="2200" dirty="0"/>
              <a:t>are</a:t>
            </a:r>
            <a:r>
              <a:rPr lang="zh-CN" altLang="en-US" sz="2200" dirty="0"/>
              <a:t> </a:t>
            </a:r>
            <a:r>
              <a:rPr lang="en-US" altLang="zh-CN" sz="2200" dirty="0"/>
              <a:t>termed</a:t>
            </a:r>
            <a:r>
              <a:rPr lang="zh-CN" altLang="en-US" sz="2200" dirty="0"/>
              <a:t> </a:t>
            </a:r>
            <a:r>
              <a:rPr lang="en-US" altLang="zh-CN" sz="2200" i="1" dirty="0">
                <a:solidFill>
                  <a:srgbClr val="00B0F0"/>
                </a:solidFill>
              </a:rPr>
              <a:t>pipes</a:t>
            </a:r>
            <a:r>
              <a:rPr lang="en-US" altLang="zh-CN" sz="2200" dirty="0"/>
              <a:t>.</a:t>
            </a:r>
            <a:endParaRPr lang="x-none" sz="2200" i="1" dirty="0"/>
          </a:p>
        </p:txBody>
      </p:sp>
      <p:pic>
        <p:nvPicPr>
          <p:cNvPr id="5" name="图片 4" descr="屏幕快照 2018-02-27 下午8.15.48.png">
            <a:extLst>
              <a:ext uri="{FF2B5EF4-FFF2-40B4-BE49-F238E27FC236}">
                <a16:creationId xmlns:a16="http://schemas.microsoft.com/office/drawing/2014/main" id="{0D05ECBA-08C6-46C7-B31E-8F4958A18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965" y="4412065"/>
            <a:ext cx="6188635" cy="2161434"/>
          </a:xfrm>
          <a:prstGeom prst="rect">
            <a:avLst/>
          </a:prstGeom>
        </p:spPr>
      </p:pic>
    </p:spTree>
    <p:extLst>
      <p:ext uri="{BB962C8B-B14F-4D97-AF65-F5344CB8AC3E}">
        <p14:creationId xmlns:p14="http://schemas.microsoft.com/office/powerpoint/2010/main" val="166738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学术文献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9411639_TF03431380_TF03431380" id="{9AE2BD50-F2AD-48C6-8A81-F7D7390F9E40}" vid="{822244C9-F44A-41EE-AAAB-DAE7A533DA64}"/>
    </a:ext>
  </a:extLst>
</a:theme>
</file>

<file path=ppt/theme/theme2.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学术演示文稿、细条纹和丝带设计（宽屏）</Template>
  <TotalTime>0</TotalTime>
  <Words>3438</Words>
  <Application>Microsoft Office PowerPoint</Application>
  <PresentationFormat>全屏显示(4:3)</PresentationFormat>
  <Paragraphs>308</Paragraphs>
  <Slides>49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宋体</vt:lpstr>
      <vt:lpstr>微软雅黑</vt:lpstr>
      <vt:lpstr>Arial</vt:lpstr>
      <vt:lpstr>Comic Sans MS</vt:lpstr>
      <vt:lpstr>Courier New</vt:lpstr>
      <vt:lpstr>Euphemia</vt:lpstr>
      <vt:lpstr>Tahoma</vt:lpstr>
      <vt:lpstr>Wingdings</vt:lpstr>
      <vt:lpstr>学术文献 16x9</vt:lpstr>
      <vt:lpstr>Course Review</vt:lpstr>
      <vt:lpstr>Why Should We Learn This Course</vt:lpstr>
      <vt:lpstr>Quality of Software</vt:lpstr>
      <vt:lpstr>Definitions of some quality attributes</vt:lpstr>
      <vt:lpstr>Definition of Software Architecture</vt:lpstr>
      <vt:lpstr>Architecture Styles in this Course</vt:lpstr>
      <vt:lpstr>Batch-Sequential and Pipe-and-Filter </vt:lpstr>
      <vt:lpstr>Batch-Sequential and Pipe-and-Filter </vt:lpstr>
      <vt:lpstr>Batch-Sequential and Pipe-and-Filter </vt:lpstr>
      <vt:lpstr>Batch-Sequential and Pipe-and-Filter </vt:lpstr>
      <vt:lpstr>Batch-Sequential and Pipe-and-Filter </vt:lpstr>
      <vt:lpstr>Main Program and Subroutines</vt:lpstr>
      <vt:lpstr>Main Program and Subroutines</vt:lpstr>
      <vt:lpstr>Main Program and Subroutines</vt:lpstr>
      <vt:lpstr>Hierarchical layers</vt:lpstr>
      <vt:lpstr>Hierarchical layers</vt:lpstr>
      <vt:lpstr>Hierarchical layers</vt:lpstr>
      <vt:lpstr>MVC</vt:lpstr>
      <vt:lpstr>MVC</vt:lpstr>
      <vt:lpstr>MVC</vt:lpstr>
      <vt:lpstr>Event-based Systems</vt:lpstr>
      <vt:lpstr>Event-based Systems</vt:lpstr>
      <vt:lpstr>Event-based Systems</vt:lpstr>
      <vt:lpstr>Event-based Systems</vt:lpstr>
      <vt:lpstr>Event-based Systems</vt:lpstr>
      <vt:lpstr>Event-based Systems</vt:lpstr>
      <vt:lpstr>Peer-to-Peer (P2P) Systems</vt:lpstr>
      <vt:lpstr>Peer-to-Peer (P2P) Systems</vt:lpstr>
      <vt:lpstr>Design Patterns in this Course</vt:lpstr>
      <vt:lpstr>Simple Factory</vt:lpstr>
      <vt:lpstr>Factory Method</vt:lpstr>
      <vt:lpstr>Abstract Factory</vt:lpstr>
      <vt:lpstr>Abstract Factory</vt:lpstr>
      <vt:lpstr>Builder</vt:lpstr>
      <vt:lpstr>Singleton</vt:lpstr>
      <vt:lpstr>Singleton</vt:lpstr>
      <vt:lpstr>Singleton</vt:lpstr>
      <vt:lpstr>Adaptor</vt:lpstr>
      <vt:lpstr>Composite</vt:lpstr>
      <vt:lpstr>Bridge</vt:lpstr>
      <vt:lpstr>Bridge-Example</vt:lpstr>
      <vt:lpstr>Iterator</vt:lpstr>
      <vt:lpstr>Iterator-Example (C++)</vt:lpstr>
      <vt:lpstr>Mediator</vt:lpstr>
      <vt:lpstr>Observer</vt:lpstr>
      <vt:lpstr>Observer</vt:lpstr>
      <vt:lpstr>Strategy</vt:lpstr>
      <vt:lpstr>Strategy-Example</vt:lpstr>
      <vt:lpstr>Thank YOU! 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2018-02-24T01:48:42Z</dcterms:created>
  <dcterms:modified xsi:type="dcterms:W3CDTF">2018-04-01T02:27:05Z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